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7" r:id="rId9"/>
    <p:sldId id="264" r:id="rId10"/>
    <p:sldId id="266" r:id="rId11"/>
    <p:sldId id="268" r:id="rId12"/>
    <p:sldId id="280" r:id="rId13"/>
    <p:sldId id="281"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mbria" panose="02040503050406030204" pitchFamily="18" charset="0"/>
      <p:regular r:id="rId31"/>
      <p:bold r:id="rId32"/>
      <p:italic r:id="rId33"/>
      <p:boldItalic r:id="rId34"/>
    </p:embeddedFont>
    <p:embeddedFont>
      <p:font typeface="Goudy Old Style" panose="02020502050305020303" pitchFamily="18" charset="77"/>
      <p:regular r:id="rId35"/>
      <p:bold r:id="rId36"/>
      <p:italic r:id="rId37"/>
    </p:embeddedFont>
    <p:embeddedFont>
      <p:font typeface="Lustria" panose="02000603060000020004" pitchFamily="2" charset="0"/>
      <p:regular r:id="rId38"/>
    </p:embeddedFont>
    <p:embeddedFont>
      <p:font typeface="Merriweather" pitchFamily="2" charset="77"/>
      <p:regular r:id="rId39"/>
      <p:bold r:id="rId40"/>
      <p:italic r:id="rId41"/>
      <p:boldItalic r:id="rId42"/>
    </p:embeddedFont>
    <p:embeddedFont>
      <p:font typeface="Sorts Mill Goudy" panose="02000503000000000000" pitchFamily="2" charset="0"/>
      <p:regular r:id="rId43"/>
      <p: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gsBbNhxi28CutcbJRldr/+58L/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39"/>
    <p:restoredTop sz="94626"/>
  </p:normalViewPr>
  <p:slideViewPr>
    <p:cSldViewPr snapToGrid="0">
      <p:cViewPr varScale="1">
        <p:scale>
          <a:sx n="121" d="100"/>
          <a:sy n="121" d="100"/>
        </p:scale>
        <p:origin x="1072"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3044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0862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bi.nlm.nih.gov/pmc/articles/PMC6210685/"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hyperlink" Target="https://www.ncbi.nlm.nih.gov/pmc/articles/PMC3325833/"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hyperlink" Target="https://www.ncbi.nlm.nih.gov/pmc/articles/PMC8108907/"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www.ncbi.nlm.nih.gov/pmc/articles/PMC3325833/" TargetMode="External"/><Relationship Id="rId5" Type="http://schemas.openxmlformats.org/officeDocument/2006/relationships/hyperlink" Target="https://www.ncbi.nlm.nih.gov/pmc/articles/PMC6210685/" TargetMode="External"/><Relationship Id="rId4" Type="http://schemas.openxmlformats.org/officeDocument/2006/relationships/hyperlink" Target="https://www.cdc.gov/bloodpressure/about.ht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8697"/>
            <a:ext cx="12192000" cy="68580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9" name="Google Shape;89;p1"/>
          <p:cNvSpPr/>
          <p:nvPr/>
        </p:nvSpPr>
        <p:spPr>
          <a:xfrm rot="5400000" flipH="1">
            <a:off x="-1417539" y="1417538"/>
            <a:ext cx="6875819" cy="4040745"/>
          </a:xfrm>
          <a:prstGeom prst="rect">
            <a:avLst/>
          </a:prstGeom>
          <a:gradFill>
            <a:gsLst>
              <a:gs pos="0">
                <a:srgbClr val="000000"/>
              </a:gs>
              <a:gs pos="100000">
                <a:srgbClr val="2F5597"/>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0" name="Google Shape;90;p1"/>
          <p:cNvSpPr/>
          <p:nvPr/>
        </p:nvSpPr>
        <p:spPr>
          <a:xfrm rot="-5400000">
            <a:off x="-158496" y="2660472"/>
            <a:ext cx="4355595" cy="4038605"/>
          </a:xfrm>
          <a:prstGeom prst="rect">
            <a:avLst/>
          </a:prstGeom>
          <a:gradFill>
            <a:gsLst>
              <a:gs pos="0">
                <a:srgbClr val="4472C4">
                  <a:alpha val="49411"/>
                </a:srgbClr>
              </a:gs>
              <a:gs pos="100000">
                <a:srgbClr val="203864">
                  <a:alpha val="0"/>
                </a:srgbClr>
              </a:gs>
            </a:gsLst>
            <a:lin ang="11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 name="Google Shape;91;p1"/>
          <p:cNvSpPr/>
          <p:nvPr/>
        </p:nvSpPr>
        <p:spPr>
          <a:xfrm rot="-5400000" flipH="1">
            <a:off x="-1180883" y="1638085"/>
            <a:ext cx="6857574" cy="3581402"/>
          </a:xfrm>
          <a:prstGeom prst="rect">
            <a:avLst/>
          </a:prstGeom>
          <a:gradFill>
            <a:gsLst>
              <a:gs pos="0">
                <a:srgbClr val="000000">
                  <a:alpha val="58431"/>
                </a:srgbClr>
              </a:gs>
              <a:gs pos="69000">
                <a:srgbClr val="4472C4">
                  <a:alpha val="0"/>
                </a:srgbClr>
              </a:gs>
              <a:gs pos="100000">
                <a:srgbClr val="4472C4">
                  <a:alpha val="0"/>
                </a:srgbClr>
              </a:gs>
            </a:gsLst>
            <a:lin ang="132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 name="Google Shape;92;p1"/>
          <p:cNvSpPr/>
          <p:nvPr/>
        </p:nvSpPr>
        <p:spPr>
          <a:xfrm rot="6097846">
            <a:off x="-384850" y="1189807"/>
            <a:ext cx="4808303" cy="4088667"/>
          </a:xfrm>
          <a:custGeom>
            <a:avLst/>
            <a:gdLst/>
            <a:ahLst/>
            <a:cxnLst/>
            <a:rect l="l" t="t"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0">
                <a:srgbClr val="8FAADC">
                  <a:alpha val="0"/>
                </a:srgbClr>
              </a:gs>
              <a:gs pos="39000">
                <a:srgbClr val="8FAADC">
                  <a:alpha val="0"/>
                </a:srgbClr>
              </a:gs>
              <a:gs pos="100000">
                <a:srgbClr val="2F5597">
                  <a:alpha val="25490"/>
                </a:srgbClr>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 name="Google Shape;93;p1"/>
          <p:cNvSpPr txBox="1">
            <a:spLocks noGrp="1"/>
          </p:cNvSpPr>
          <p:nvPr>
            <p:ph type="title"/>
          </p:nvPr>
        </p:nvSpPr>
        <p:spPr>
          <a:xfrm>
            <a:off x="330019" y="856926"/>
            <a:ext cx="3378563" cy="3071907"/>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FFFFFF"/>
              </a:buClr>
              <a:buSzPct val="78282"/>
              <a:buFont typeface="Calibri"/>
              <a:buNone/>
            </a:pPr>
            <a:br>
              <a:rPr lang="en-US">
                <a:latin typeface="Calibri"/>
                <a:ea typeface="Calibri"/>
                <a:cs typeface="Calibri"/>
                <a:sym typeface="Calibri"/>
              </a:rPr>
            </a:br>
            <a:br>
              <a:rPr lang="en-US">
                <a:latin typeface="Calibri"/>
                <a:ea typeface="Calibri"/>
                <a:cs typeface="Calibri"/>
                <a:sym typeface="Calibri"/>
              </a:rPr>
            </a:br>
            <a:br>
              <a:rPr lang="en-US">
                <a:latin typeface="Calibri"/>
                <a:ea typeface="Calibri"/>
                <a:cs typeface="Calibri"/>
                <a:sym typeface="Calibri"/>
              </a:rPr>
            </a:br>
            <a:r>
              <a:rPr lang="en-US" b="1">
                <a:solidFill>
                  <a:schemeClr val="lt1"/>
                </a:solidFill>
                <a:latin typeface="Calibri"/>
                <a:ea typeface="Calibri"/>
                <a:cs typeface="Calibri"/>
                <a:sym typeface="Calibri"/>
              </a:rPr>
              <a:t>We will get started shortly.</a:t>
            </a:r>
            <a:endParaRPr>
              <a:solidFill>
                <a:schemeClr val="lt1"/>
              </a:solidFill>
            </a:endParaRPr>
          </a:p>
        </p:txBody>
      </p:sp>
      <p:pic>
        <p:nvPicPr>
          <p:cNvPr id="94" name="Google Shape;94;p1" descr="Picture 4"/>
          <p:cNvPicPr preferRelativeResize="0"/>
          <p:nvPr/>
        </p:nvPicPr>
        <p:blipFill rotWithShape="1">
          <a:blip r:embed="rId3">
            <a:alphaModFix/>
          </a:blip>
          <a:srcRect/>
          <a:stretch/>
        </p:blipFill>
        <p:spPr>
          <a:xfrm>
            <a:off x="5840329" y="1276142"/>
            <a:ext cx="4621857" cy="4354729"/>
          </a:xfrm>
          <a:prstGeom prst="rect">
            <a:avLst/>
          </a:prstGeom>
          <a:noFill/>
          <a:ln>
            <a:noFill/>
          </a:ln>
        </p:spPr>
      </p:pic>
      <p:sp>
        <p:nvSpPr>
          <p:cNvPr id="95" name="Google Shape;95;p1"/>
          <p:cNvSpPr/>
          <p:nvPr/>
        </p:nvSpPr>
        <p:spPr>
          <a:xfrm rot="10800000" flipH="1">
            <a:off x="4038604" y="6400796"/>
            <a:ext cx="8153396" cy="483720"/>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p:nvPr/>
        </p:nvSpPr>
        <p:spPr>
          <a:xfrm>
            <a:off x="4537033" y="6467349"/>
            <a:ext cx="72284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FEE599"/>
                </a:solidFill>
                <a:latin typeface="Times New Roman"/>
                <a:ea typeface="Times New Roman"/>
                <a:cs typeface="Times New Roman"/>
                <a:sym typeface="Times New Roman"/>
              </a:rPr>
              <a:t>International Science Nutrition Society – CURARE CAUSAM - ISNS 2023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Google Shape;104;p2">
            <a:extLst>
              <a:ext uri="{FF2B5EF4-FFF2-40B4-BE49-F238E27FC236}">
                <a16:creationId xmlns:a16="http://schemas.microsoft.com/office/drawing/2014/main" id="{44DB7B8E-10BB-BD8B-023E-A6D2F1311F58}"/>
              </a:ext>
            </a:extLst>
          </p:cNvPr>
          <p:cNvSpPr/>
          <p:nvPr/>
        </p:nvSpPr>
        <p:spPr>
          <a:xfrm>
            <a:off x="4633530" y="467207"/>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sp>
        <p:nvSpPr>
          <p:cNvPr id="225" name="Google Shape;225;p11"/>
          <p:cNvSpPr txBox="1">
            <a:spLocks noGrp="1"/>
          </p:cNvSpPr>
          <p:nvPr>
            <p:ph type="title"/>
          </p:nvPr>
        </p:nvSpPr>
        <p:spPr>
          <a:xfrm>
            <a:off x="1126430" y="175143"/>
            <a:ext cx="10515600" cy="9834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dirty="0">
                <a:latin typeface="+mj-lt"/>
              </a:rPr>
              <a:t>Causes of Hypertension </a:t>
            </a:r>
            <a:endParaRPr dirty="0">
              <a:latin typeface="+mj-lt"/>
            </a:endParaRPr>
          </a:p>
        </p:txBody>
      </p:sp>
      <p:sp>
        <p:nvSpPr>
          <p:cNvPr id="226" name="Google Shape;226;p11"/>
          <p:cNvSpPr txBox="1">
            <a:spLocks noGrp="1"/>
          </p:cNvSpPr>
          <p:nvPr>
            <p:ph type="body" idx="1"/>
          </p:nvPr>
        </p:nvSpPr>
        <p:spPr>
          <a:xfrm>
            <a:off x="1126430" y="1804849"/>
            <a:ext cx="10900470" cy="4406900"/>
          </a:xfrm>
          <a:prstGeom prst="rect">
            <a:avLst/>
          </a:prstGeom>
          <a:noFill/>
          <a:ln>
            <a:noFill/>
          </a:ln>
        </p:spPr>
        <p:txBody>
          <a:bodyPr spcFirstLastPara="1" wrap="square" lIns="91425" tIns="45700" rIns="91425" bIns="45700" anchor="t" anchorCtr="0">
            <a:normAutofit/>
          </a:bodyPr>
          <a:lstStyle/>
          <a:p>
            <a:pPr marL="342900">
              <a:buSzPct val="100000"/>
            </a:pPr>
            <a:r>
              <a:rPr lang="en-US" sz="2000" b="1" dirty="0"/>
              <a:t>Primary hypertension, also called essential hypertension </a:t>
            </a:r>
          </a:p>
          <a:p>
            <a:pPr marL="800100" lvl="1">
              <a:buSzPct val="100000"/>
            </a:pPr>
            <a:r>
              <a:rPr lang="en-US" sz="1600" dirty="0"/>
              <a:t>For most adults, there’s no identifiable cause of high blood pressure. This type of high blood pressure is called primary hypertension or essential hypertension. It tends to develop gradually over many years. Plaque buildup in the arteries, called atherosclerosis, increases the risk of high blood pressure. </a:t>
            </a:r>
          </a:p>
          <a:p>
            <a:pPr marL="342900">
              <a:buSzPct val="100000"/>
            </a:pPr>
            <a:r>
              <a:rPr lang="en-US" sz="2000" b="1" dirty="0"/>
              <a:t>Secondary hypertension </a:t>
            </a:r>
          </a:p>
          <a:p>
            <a:pPr marL="800100" lvl="1">
              <a:buSzPct val="100000"/>
            </a:pPr>
            <a:r>
              <a:rPr lang="en-US" sz="1600" dirty="0"/>
              <a:t>This type of high blood pressure is caused by an underlying condition. It tends to appear suddenly and cause high blood pressure than does primary hypertension. Conditions and medications that can lead to secondary hypertension include: </a:t>
            </a:r>
          </a:p>
          <a:p>
            <a:pPr marL="1257300" lvl="2">
              <a:buSzPct val="100000"/>
            </a:pPr>
            <a:r>
              <a:rPr lang="en-US" sz="1400" dirty="0"/>
              <a:t>Adrenal gland tumors </a:t>
            </a:r>
          </a:p>
          <a:p>
            <a:pPr marL="1257300" lvl="2">
              <a:buSzPct val="100000"/>
            </a:pPr>
            <a:r>
              <a:rPr lang="en-US" sz="1400" dirty="0"/>
              <a:t>Blood vessel problems present at birth, also called congenital heart defects </a:t>
            </a:r>
          </a:p>
          <a:p>
            <a:pPr marL="1257300" lvl="2">
              <a:buSzPct val="100000"/>
            </a:pPr>
            <a:r>
              <a:rPr lang="en-US" sz="1400" dirty="0"/>
              <a:t>Cough and cold medicines, some pain relievers, birth control pills, and other prescription drugs </a:t>
            </a:r>
          </a:p>
          <a:p>
            <a:pPr marL="1257300" lvl="2">
              <a:buSzPct val="100000"/>
            </a:pPr>
            <a:r>
              <a:rPr lang="en-US" sz="1400" dirty="0"/>
              <a:t>Illegal drugs, such as cocaine and amphetamines </a:t>
            </a:r>
          </a:p>
          <a:p>
            <a:pPr marL="1257300" lvl="2">
              <a:buSzPct val="100000"/>
            </a:pPr>
            <a:r>
              <a:rPr lang="en-US" sz="1400" dirty="0"/>
              <a:t>Kidney disease </a:t>
            </a:r>
          </a:p>
          <a:p>
            <a:pPr marL="1257300" lvl="2">
              <a:buSzPct val="100000"/>
            </a:pPr>
            <a:r>
              <a:rPr lang="en-US" sz="1400" dirty="0"/>
              <a:t>Obstructive sleep apnea </a:t>
            </a:r>
          </a:p>
          <a:p>
            <a:pPr marL="1257300" lvl="2">
              <a:buSzPct val="100000"/>
            </a:pPr>
            <a:r>
              <a:rPr lang="en-US" sz="1400" dirty="0"/>
              <a:t>Thyroid problems </a:t>
            </a:r>
          </a:p>
          <a:p>
            <a:pPr marL="0" indent="0">
              <a:buSzPct val="100000"/>
              <a:buNone/>
            </a:pPr>
            <a:r>
              <a:rPr lang="en-US" sz="1800" dirty="0"/>
              <a:t>Sometimes just getting a health checkup causes blood pressure to increase. This is called </a:t>
            </a:r>
            <a:r>
              <a:rPr lang="en-US" sz="1800" b="1" dirty="0"/>
              <a:t>white-coat hypertension </a:t>
            </a:r>
          </a:p>
        </p:txBody>
      </p:sp>
      <p:sp>
        <p:nvSpPr>
          <p:cNvPr id="227" name="Google Shape;227;p11"/>
          <p:cNvSpPr txBox="1">
            <a:spLocks noGrp="1"/>
          </p:cNvSpPr>
          <p:nvPr>
            <p:ph type="body" idx="2"/>
          </p:nvPr>
        </p:nvSpPr>
        <p:spPr>
          <a:xfrm>
            <a:off x="1202629" y="821393"/>
            <a:ext cx="10363201" cy="98345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US" sz="2000" dirty="0"/>
              <a:t>Blood pressure is determined by two things: the amount of blood the heart pumps and how hard it is for the blood to move through the arteries. The more blood the heart pumps and the narrower the arteries, the higher the blood pressure. </a:t>
            </a:r>
          </a:p>
          <a:p>
            <a:pPr marL="0" lvl="0" indent="0" algn="l" rtl="0">
              <a:lnSpc>
                <a:spcPct val="90000"/>
              </a:lnSpc>
              <a:spcBef>
                <a:spcPts val="0"/>
              </a:spcBef>
              <a:spcAft>
                <a:spcPts val="0"/>
              </a:spcAft>
              <a:buClr>
                <a:schemeClr val="dk1"/>
              </a:buClr>
              <a:buSzPts val="2000"/>
              <a:buNone/>
            </a:pPr>
            <a:r>
              <a:rPr lang="en-US" sz="2000" dirty="0"/>
              <a:t>There are two types of high blood pressure:</a:t>
            </a:r>
            <a:endParaRPr sz="2000" dirty="0"/>
          </a:p>
        </p:txBody>
      </p:sp>
      <p:sp>
        <p:nvSpPr>
          <p:cNvPr id="228" name="Google Shape;228;p11"/>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11"/>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0" name="Google Shape;230;p11"/>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13"/>
          <p:cNvSpPr txBox="1">
            <a:spLocks noGrp="1"/>
          </p:cNvSpPr>
          <p:nvPr>
            <p:ph type="title"/>
          </p:nvPr>
        </p:nvSpPr>
        <p:spPr>
          <a:xfrm>
            <a:off x="1142023" y="134145"/>
            <a:ext cx="10515600" cy="75687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400"/>
              <a:buFont typeface="Times New Roman"/>
              <a:buNone/>
            </a:pPr>
            <a:r>
              <a:rPr lang="en-US" sz="3400" dirty="0">
                <a:latin typeface="+mj-lt"/>
                <a:cs typeface="Times New Roman"/>
                <a:sym typeface="Times New Roman"/>
              </a:rPr>
              <a:t>Risk Factors for Hypertension </a:t>
            </a:r>
            <a:endParaRPr dirty="0">
              <a:latin typeface="+mj-lt"/>
            </a:endParaRPr>
          </a:p>
        </p:txBody>
      </p:sp>
      <p:sp>
        <p:nvSpPr>
          <p:cNvPr id="246" name="Google Shape;246;p13"/>
          <p:cNvSpPr txBox="1">
            <a:spLocks noGrp="1"/>
          </p:cNvSpPr>
          <p:nvPr>
            <p:ph type="body" idx="1"/>
          </p:nvPr>
        </p:nvSpPr>
        <p:spPr>
          <a:xfrm>
            <a:off x="1171839" y="868915"/>
            <a:ext cx="5181600" cy="5441486"/>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US" sz="1800" dirty="0">
                <a:latin typeface="Times New Roman" panose="02020603050405020304" pitchFamily="18" charset="0"/>
                <a:cs typeface="Times New Roman" panose="02020603050405020304" pitchFamily="18" charset="0"/>
              </a:rPr>
              <a:t>High blood pressure has many risk factors, including: </a:t>
            </a:r>
          </a:p>
          <a:p>
            <a:pPr indent="-457200">
              <a:spcBef>
                <a:spcPts val="0"/>
              </a:spcBef>
            </a:pPr>
            <a:r>
              <a:rPr lang="en-US" sz="1800" b="1" dirty="0">
                <a:latin typeface="Times New Roman" panose="02020603050405020304" pitchFamily="18" charset="0"/>
                <a:cs typeface="Times New Roman" panose="02020603050405020304" pitchFamily="18" charset="0"/>
              </a:rPr>
              <a:t>Age</a:t>
            </a:r>
            <a:r>
              <a:rPr lang="en-US" sz="1800" dirty="0">
                <a:latin typeface="Times New Roman" panose="02020603050405020304" pitchFamily="18" charset="0"/>
                <a:cs typeface="Times New Roman" panose="02020603050405020304" pitchFamily="18" charset="0"/>
              </a:rPr>
              <a:t>– the risk of high blood pressure increases with age. </a:t>
            </a:r>
          </a:p>
          <a:p>
            <a:pPr indent="-457200">
              <a:spcBef>
                <a:spcPts val="0"/>
              </a:spcBef>
            </a:pPr>
            <a:r>
              <a:rPr lang="en-US" sz="1800" b="1" dirty="0">
                <a:latin typeface="Times New Roman" panose="02020603050405020304" pitchFamily="18" charset="0"/>
                <a:cs typeface="Times New Roman" panose="02020603050405020304" pitchFamily="18" charset="0"/>
              </a:rPr>
              <a:t>Race</a:t>
            </a:r>
            <a:r>
              <a:rPr lang="en-US" sz="1800" dirty="0">
                <a:latin typeface="Times New Roman" panose="02020603050405020304" pitchFamily="18" charset="0"/>
                <a:cs typeface="Times New Roman" panose="02020603050405020304" pitchFamily="18" charset="0"/>
              </a:rPr>
              <a:t>- high blood pressure is particularly common among African Americans </a:t>
            </a:r>
          </a:p>
          <a:p>
            <a:pPr indent="-457200">
              <a:spcBef>
                <a:spcPts val="0"/>
              </a:spcBef>
            </a:pPr>
            <a:r>
              <a:rPr lang="en-US" sz="1800" b="1" dirty="0">
                <a:latin typeface="Times New Roman" panose="02020603050405020304" pitchFamily="18" charset="0"/>
                <a:cs typeface="Times New Roman" panose="02020603050405020304" pitchFamily="18" charset="0"/>
              </a:rPr>
              <a:t>Family history- </a:t>
            </a:r>
            <a:r>
              <a:rPr lang="en-US" sz="1800" dirty="0">
                <a:latin typeface="Times New Roman" panose="02020603050405020304" pitchFamily="18" charset="0"/>
                <a:cs typeface="Times New Roman" panose="02020603050405020304" pitchFamily="18" charset="0"/>
              </a:rPr>
              <a:t>You’re more likely to develop high blood pressure if you have a parent or sibling with the condition </a:t>
            </a:r>
          </a:p>
          <a:p>
            <a:pPr indent="-457200">
              <a:spcBef>
                <a:spcPts val="0"/>
              </a:spcBef>
            </a:pPr>
            <a:r>
              <a:rPr lang="en-US" sz="1800" b="1" dirty="0">
                <a:latin typeface="Times New Roman" panose="02020603050405020304" pitchFamily="18" charset="0"/>
                <a:cs typeface="Times New Roman" panose="02020603050405020304" pitchFamily="18" charset="0"/>
              </a:rPr>
              <a:t>Obesity or being overweight- </a:t>
            </a:r>
            <a:r>
              <a:rPr lang="en-US" sz="1800" dirty="0">
                <a:latin typeface="Times New Roman" panose="02020603050405020304" pitchFamily="18" charset="0"/>
                <a:cs typeface="Times New Roman" panose="02020603050405020304" pitchFamily="18" charset="0"/>
              </a:rPr>
              <a:t>Excess weight causes changes in the blood vessels, the kidneys and other body parts. These changes often increase blood pressure. Being overweight or having obesity also raises the risk of heart disease and its risk factors, such as high cholesterol.</a:t>
            </a:r>
          </a:p>
          <a:p>
            <a:pPr indent="-457200">
              <a:spcBef>
                <a:spcPts val="0"/>
              </a:spcBef>
            </a:pPr>
            <a:r>
              <a:rPr lang="en-US" sz="1800" b="1" dirty="0">
                <a:latin typeface="Times New Roman" panose="02020603050405020304" pitchFamily="18" charset="0"/>
                <a:cs typeface="Times New Roman" panose="02020603050405020304" pitchFamily="18" charset="0"/>
              </a:rPr>
              <a:t>Lack of exercise- </a:t>
            </a:r>
            <a:r>
              <a:rPr lang="en-US" sz="1800" dirty="0">
                <a:latin typeface="Times New Roman" panose="02020603050405020304" pitchFamily="18" charset="0"/>
                <a:cs typeface="Times New Roman" panose="02020603050405020304" pitchFamily="18" charset="0"/>
              </a:rPr>
              <a:t>Not exercising can cause weight gain. Increased weight raises the risk of high blood pressure. People who are inactive also tend to have higher heart rates</a:t>
            </a:r>
          </a:p>
          <a:p>
            <a:pPr indent="-457200">
              <a:spcBef>
                <a:spcPts val="0"/>
              </a:spcBef>
            </a:pPr>
            <a:r>
              <a:rPr lang="en-US" sz="1800" b="1" dirty="0">
                <a:latin typeface="Times New Roman"/>
                <a:ea typeface="Times New Roman"/>
                <a:cs typeface="Times New Roman"/>
                <a:sym typeface="Times New Roman"/>
              </a:rPr>
              <a:t>Too much salt- </a:t>
            </a:r>
            <a:r>
              <a:rPr lang="en-US" sz="1800" dirty="0">
                <a:latin typeface="Times New Roman"/>
                <a:ea typeface="Times New Roman"/>
                <a:cs typeface="Times New Roman"/>
                <a:sym typeface="Times New Roman"/>
              </a:rPr>
              <a:t>a lot of salt- also called sodium, in the body can cause the body to retain fluid. This increases blood pressure </a:t>
            </a:r>
            <a:br>
              <a:rPr lang="en-US" sz="1800" dirty="0">
                <a:latin typeface="Times New Roman" panose="02020603050405020304" pitchFamily="18" charset="0"/>
                <a:cs typeface="Times New Roman" panose="02020603050405020304" pitchFamily="18" charset="0"/>
              </a:rPr>
            </a:br>
            <a:endParaRPr sz="1800" dirty="0">
              <a:latin typeface="Times New Roman" panose="02020603050405020304" pitchFamily="18" charset="0"/>
              <a:cs typeface="Times New Roman" panose="02020603050405020304" pitchFamily="18" charset="0"/>
            </a:endParaRPr>
          </a:p>
        </p:txBody>
      </p:sp>
      <p:sp>
        <p:nvSpPr>
          <p:cNvPr id="247" name="Google Shape;247;p13"/>
          <p:cNvSpPr txBox="1">
            <a:spLocks noGrp="1"/>
          </p:cNvSpPr>
          <p:nvPr>
            <p:ph type="body" idx="2"/>
          </p:nvPr>
        </p:nvSpPr>
        <p:spPr>
          <a:xfrm>
            <a:off x="6488723" y="908881"/>
            <a:ext cx="5181600" cy="5401520"/>
          </a:xfrm>
          <a:prstGeom prst="rect">
            <a:avLst/>
          </a:prstGeom>
          <a:noFill/>
          <a:ln>
            <a:noFill/>
          </a:ln>
        </p:spPr>
        <p:txBody>
          <a:bodyPr spcFirstLastPara="1" wrap="square" lIns="91425" tIns="45700" rIns="91425" bIns="45700" anchor="t" anchorCtr="0">
            <a:normAutofit lnSpcReduction="10000"/>
          </a:bodyPr>
          <a:lstStyle/>
          <a:p>
            <a:pPr marL="285750" indent="-285750">
              <a:spcBef>
                <a:spcPts val="0"/>
              </a:spcBef>
            </a:pPr>
            <a:r>
              <a:rPr lang="en-US" sz="1800" b="1" dirty="0">
                <a:latin typeface="Times New Roman"/>
                <a:ea typeface="Times New Roman"/>
                <a:cs typeface="Times New Roman"/>
                <a:sym typeface="Times New Roman"/>
              </a:rPr>
              <a:t>Tobacco use or vaping- </a:t>
            </a:r>
            <a:r>
              <a:rPr lang="en-US" sz="1800" dirty="0">
                <a:latin typeface="Times New Roman"/>
                <a:ea typeface="Times New Roman"/>
                <a:cs typeface="Times New Roman"/>
                <a:sym typeface="Times New Roman"/>
              </a:rPr>
              <a:t>smoking, chewing tobacco or vaping immediately raises blood pressure for a short while. Tobacco smoking injures blood vessel walls and speeds up the process of hardening of the arteries. </a:t>
            </a:r>
          </a:p>
          <a:p>
            <a:pPr marL="285750" indent="-285750">
              <a:spcBef>
                <a:spcPts val="0"/>
              </a:spcBef>
            </a:pPr>
            <a:r>
              <a:rPr lang="en-US" sz="1800" b="1" dirty="0">
                <a:latin typeface="Times New Roman"/>
                <a:ea typeface="Times New Roman"/>
                <a:cs typeface="Times New Roman"/>
                <a:sym typeface="Times New Roman"/>
              </a:rPr>
              <a:t>Low potassium levels- </a:t>
            </a:r>
            <a:r>
              <a:rPr lang="en-US" sz="1800" dirty="0">
                <a:latin typeface="Times New Roman"/>
                <a:ea typeface="Times New Roman"/>
                <a:cs typeface="Times New Roman"/>
                <a:sym typeface="Times New Roman"/>
              </a:rPr>
              <a:t>Potassium helps balance the amount of salt in the body’s cells. A proper balance of potassium is important for good heart health. </a:t>
            </a:r>
          </a:p>
          <a:p>
            <a:pPr marL="285750" indent="-285750">
              <a:spcBef>
                <a:spcPts val="0"/>
              </a:spcBef>
            </a:pPr>
            <a:r>
              <a:rPr lang="en-US" sz="1800" b="1" dirty="0">
                <a:latin typeface="Times New Roman"/>
                <a:ea typeface="Times New Roman"/>
                <a:cs typeface="Times New Roman"/>
                <a:sym typeface="Times New Roman"/>
              </a:rPr>
              <a:t>Drinking too much alcohol- </a:t>
            </a:r>
            <a:r>
              <a:rPr lang="en-US" sz="1800" dirty="0">
                <a:latin typeface="Times New Roman"/>
                <a:ea typeface="Times New Roman"/>
                <a:cs typeface="Times New Roman"/>
                <a:sym typeface="Times New Roman"/>
              </a:rPr>
              <a:t>Alcohol use has been linked with increased blood pressure, particularly in men</a:t>
            </a:r>
          </a:p>
          <a:p>
            <a:pPr marL="285750" indent="-285750">
              <a:spcBef>
                <a:spcPts val="0"/>
              </a:spcBef>
            </a:pPr>
            <a:r>
              <a:rPr lang="en-US" sz="1800" b="1" dirty="0">
                <a:latin typeface="Times New Roman"/>
                <a:ea typeface="Times New Roman"/>
                <a:cs typeface="Times New Roman"/>
                <a:sym typeface="Times New Roman"/>
              </a:rPr>
              <a:t>Stress</a:t>
            </a:r>
            <a:r>
              <a:rPr lang="en-US" sz="1800" dirty="0">
                <a:latin typeface="Times New Roman"/>
                <a:ea typeface="Times New Roman"/>
                <a:cs typeface="Times New Roman"/>
                <a:sym typeface="Times New Roman"/>
              </a:rPr>
              <a:t>- high-stress levels can lead to a temporary increase in blood pressure. Stress-related habits such as eating more, using tobacco, or drinking alcohol can lead to further increases in blood pressure</a:t>
            </a:r>
          </a:p>
          <a:p>
            <a:pPr marL="285750" indent="-285750">
              <a:spcBef>
                <a:spcPts val="0"/>
              </a:spcBef>
            </a:pPr>
            <a:r>
              <a:rPr lang="en-US" sz="1800" b="1" dirty="0">
                <a:latin typeface="Times New Roman"/>
                <a:ea typeface="Times New Roman"/>
                <a:cs typeface="Times New Roman"/>
                <a:sym typeface="Times New Roman"/>
              </a:rPr>
              <a:t>Certain chronic conditions- </a:t>
            </a:r>
            <a:r>
              <a:rPr lang="en-US" sz="1800" dirty="0">
                <a:latin typeface="Times New Roman"/>
                <a:ea typeface="Times New Roman"/>
                <a:cs typeface="Times New Roman"/>
                <a:sym typeface="Times New Roman"/>
              </a:rPr>
              <a:t>Kidney disease, diabetes, and sleep apnea are some of the conditions that can lead to high blood pressure </a:t>
            </a:r>
          </a:p>
          <a:p>
            <a:pPr marL="285750" indent="-285750">
              <a:spcBef>
                <a:spcPts val="0"/>
              </a:spcBef>
            </a:pPr>
            <a:r>
              <a:rPr lang="en-US" sz="1800" b="1" dirty="0">
                <a:latin typeface="Times New Roman"/>
                <a:ea typeface="Times New Roman"/>
                <a:cs typeface="Times New Roman"/>
                <a:sym typeface="Times New Roman"/>
              </a:rPr>
              <a:t>Pregnancy</a:t>
            </a:r>
            <a:r>
              <a:rPr lang="en-US" sz="1800" dirty="0">
                <a:latin typeface="Times New Roman"/>
                <a:ea typeface="Times New Roman"/>
                <a:cs typeface="Times New Roman"/>
                <a:sym typeface="Times New Roman"/>
              </a:rPr>
              <a:t>- Sometimes pregnancy can cause high blood pressure </a:t>
            </a:r>
          </a:p>
        </p:txBody>
      </p:sp>
      <p:sp>
        <p:nvSpPr>
          <p:cNvPr id="248" name="Google Shape;248;p13"/>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1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50" name="Google Shape;250;p13"/>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xfrm>
            <a:off x="1111854" y="257905"/>
            <a:ext cx="10515600" cy="8609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29411"/>
              <a:buFont typeface="Times New Roman"/>
              <a:buNone/>
            </a:pPr>
            <a:r>
              <a:rPr lang="en-US" sz="3400" dirty="0">
                <a:latin typeface="+mj-lt"/>
                <a:ea typeface="Arial"/>
                <a:cs typeface="Times New Roman" panose="02020603050405020304" pitchFamily="18" charset="0"/>
                <a:sym typeface="Arial"/>
              </a:rPr>
              <a:t>Complications caused by Hypertension </a:t>
            </a:r>
            <a:endParaRPr sz="3400" dirty="0">
              <a:latin typeface="+mj-lt"/>
              <a:ea typeface="Arial"/>
              <a:cs typeface="Times New Roman" panose="02020603050405020304" pitchFamily="18" charset="0"/>
              <a:sym typeface="Arial"/>
            </a:endParaRPr>
          </a:p>
        </p:txBody>
      </p:sp>
      <p:sp>
        <p:nvSpPr>
          <p:cNvPr id="193" name="Google Shape;193;p9"/>
          <p:cNvSpPr txBox="1">
            <a:spLocks noGrp="1"/>
          </p:cNvSpPr>
          <p:nvPr>
            <p:ph type="body" idx="1"/>
          </p:nvPr>
        </p:nvSpPr>
        <p:spPr>
          <a:xfrm>
            <a:off x="1188054" y="1253330"/>
            <a:ext cx="5181600" cy="486806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ct val="100000"/>
              <a:buNone/>
            </a:pPr>
            <a:r>
              <a:rPr lang="en-US" sz="2000" dirty="0">
                <a:latin typeface="Times New Roman" panose="02020603050405020304" pitchFamily="18" charset="0"/>
                <a:cs typeface="Times New Roman" panose="02020603050405020304" pitchFamily="18" charset="0"/>
              </a:rPr>
              <a:t>The excessive pressure on the artery walls caused by high blood pressure can damage blood vessels and body organs. The higher the blood pressure and the longer it goes uncontrolled, the greater the damage. </a:t>
            </a:r>
          </a:p>
          <a:p>
            <a:pPr marL="0" lvl="0" indent="0" algn="l" rtl="0">
              <a:lnSpc>
                <a:spcPct val="90000"/>
              </a:lnSpc>
              <a:spcBef>
                <a:spcPts val="0"/>
              </a:spcBef>
              <a:spcAft>
                <a:spcPts val="0"/>
              </a:spcAft>
              <a:buClr>
                <a:schemeClr val="dk1"/>
              </a:buClr>
              <a:buSzPct val="100000"/>
              <a:buNone/>
            </a:pPr>
            <a:endParaRPr lang="en-US" sz="2000" dirty="0">
              <a:latin typeface="Times New Roman" panose="02020603050405020304" pitchFamily="18" charset="0"/>
              <a:cs typeface="Times New Roman" panose="02020603050405020304" pitchFamily="18" charset="0"/>
            </a:endParaRPr>
          </a:p>
          <a:p>
            <a:pPr marL="0" lvl="0" indent="0" algn="l" rtl="0">
              <a:lnSpc>
                <a:spcPct val="90000"/>
              </a:lnSpc>
              <a:spcBef>
                <a:spcPts val="0"/>
              </a:spcBef>
              <a:spcAft>
                <a:spcPts val="0"/>
              </a:spcAft>
              <a:buClr>
                <a:schemeClr val="dk1"/>
              </a:buClr>
              <a:buSzPct val="100000"/>
              <a:buNone/>
            </a:pPr>
            <a:r>
              <a:rPr lang="en-US" sz="2000" dirty="0">
                <a:latin typeface="Times New Roman" panose="02020603050405020304" pitchFamily="18" charset="0"/>
                <a:cs typeface="Times New Roman" panose="02020603050405020304" pitchFamily="18" charset="0"/>
              </a:rPr>
              <a:t>Uncontrolled high blood pressure can lead to complications, including: </a:t>
            </a:r>
          </a:p>
          <a:p>
            <a:pPr marL="342900">
              <a:spcBef>
                <a:spcPts val="0"/>
              </a:spcBef>
              <a:buSzPct val="100000"/>
            </a:pPr>
            <a:r>
              <a:rPr lang="en-US" sz="2000" b="1" dirty="0">
                <a:latin typeface="Times New Roman" panose="02020603050405020304" pitchFamily="18" charset="0"/>
                <a:cs typeface="Times New Roman" panose="02020603050405020304" pitchFamily="18" charset="0"/>
              </a:rPr>
              <a:t>Heart attack or stroke- </a:t>
            </a:r>
            <a:r>
              <a:rPr lang="en-US" sz="2000" dirty="0">
                <a:latin typeface="Times New Roman" panose="02020603050405020304" pitchFamily="18" charset="0"/>
                <a:cs typeface="Times New Roman" panose="02020603050405020304" pitchFamily="18" charset="0"/>
              </a:rPr>
              <a:t>hardening and thickening of the arteries due to high blood pressure or other factors can lead to heart attack, stroke, or other complications</a:t>
            </a:r>
          </a:p>
          <a:p>
            <a:pPr marL="342900">
              <a:spcBef>
                <a:spcPts val="0"/>
              </a:spcBef>
              <a:buSzPct val="100000"/>
            </a:pPr>
            <a:r>
              <a:rPr lang="en-US" sz="2000" b="1" dirty="0">
                <a:latin typeface="Times New Roman" panose="02020603050405020304" pitchFamily="18" charset="0"/>
                <a:cs typeface="Times New Roman" panose="02020603050405020304" pitchFamily="18" charset="0"/>
              </a:rPr>
              <a:t>Aneurysm-</a:t>
            </a:r>
            <a:r>
              <a:rPr lang="en-US" sz="2000" dirty="0">
                <a:latin typeface="Times New Roman" panose="02020603050405020304" pitchFamily="18" charset="0"/>
                <a:cs typeface="Times New Roman" panose="02020603050405020304" pitchFamily="18" charset="0"/>
              </a:rPr>
              <a:t> Increased blood pressure can cause a blood vessel to weaken and bulge, forming an aneurysm. If an aneurysm ruptures, it can be life-threatening. </a:t>
            </a:r>
          </a:p>
          <a:p>
            <a:pPr marL="342900">
              <a:spcBef>
                <a:spcPts val="0"/>
              </a:spcBef>
              <a:buSzPct val="100000"/>
            </a:pPr>
            <a:endParaRPr lang="en-US" sz="2000" dirty="0">
              <a:latin typeface="Times New Roman" panose="02020603050405020304" pitchFamily="18" charset="0"/>
              <a:cs typeface="Times New Roman" panose="02020603050405020304" pitchFamily="18" charset="0"/>
            </a:endParaRPr>
          </a:p>
          <a:p>
            <a:pPr marL="0" lvl="0" indent="0" algn="l" rtl="0">
              <a:lnSpc>
                <a:spcPct val="90000"/>
              </a:lnSpc>
              <a:spcBef>
                <a:spcPts val="0"/>
              </a:spcBef>
              <a:spcAft>
                <a:spcPts val="0"/>
              </a:spcAft>
              <a:buClr>
                <a:schemeClr val="dk1"/>
              </a:buClr>
              <a:buSzPct val="100000"/>
              <a:buNone/>
            </a:pPr>
            <a:endParaRPr lang="en-US" sz="2000" dirty="0">
              <a:latin typeface="Times New Roman" panose="02020603050405020304" pitchFamily="18" charset="0"/>
              <a:cs typeface="Times New Roman" panose="02020603050405020304" pitchFamily="18" charset="0"/>
            </a:endParaRPr>
          </a:p>
        </p:txBody>
      </p:sp>
      <p:sp>
        <p:nvSpPr>
          <p:cNvPr id="194" name="Google Shape;194;p9"/>
          <p:cNvSpPr txBox="1">
            <a:spLocks noGrp="1"/>
          </p:cNvSpPr>
          <p:nvPr>
            <p:ph type="body" idx="2"/>
          </p:nvPr>
        </p:nvSpPr>
        <p:spPr>
          <a:xfrm>
            <a:off x="10954278" y="1501363"/>
            <a:ext cx="4429817" cy="3621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endParaRPr dirty="0"/>
          </a:p>
        </p:txBody>
      </p:sp>
      <p:sp>
        <p:nvSpPr>
          <p:cNvPr id="195" name="Google Shape;195;p9"/>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9"/>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7" name="Google Shape;197;p9"/>
          <p:cNvSpPr txBox="1"/>
          <p:nvPr/>
        </p:nvSpPr>
        <p:spPr>
          <a:xfrm>
            <a:off x="2682663" y="6444519"/>
            <a:ext cx="7876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4098" name="Picture 2" descr="Complications of High Blood Pressure">
            <a:extLst>
              <a:ext uri="{FF2B5EF4-FFF2-40B4-BE49-F238E27FC236}">
                <a16:creationId xmlns:a16="http://schemas.microsoft.com/office/drawing/2014/main" id="{FE7E6AC6-D5F9-652B-3771-CD7BCB03C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653" y="1736359"/>
            <a:ext cx="5695346"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373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xfrm>
            <a:off x="1111854" y="257905"/>
            <a:ext cx="10515600" cy="8609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29411"/>
              <a:buFont typeface="Times New Roman"/>
              <a:buNone/>
            </a:pPr>
            <a:r>
              <a:rPr lang="en-US" sz="3400" dirty="0">
                <a:latin typeface="+mj-lt"/>
                <a:ea typeface="Arial"/>
                <a:cs typeface="Times New Roman" panose="02020603050405020304" pitchFamily="18" charset="0"/>
                <a:sym typeface="Arial"/>
              </a:rPr>
              <a:t>Complications caused by Hypertension  </a:t>
            </a:r>
            <a:endParaRPr sz="3400" dirty="0">
              <a:latin typeface="+mj-lt"/>
              <a:ea typeface="Arial"/>
              <a:cs typeface="Times New Roman" panose="02020603050405020304" pitchFamily="18" charset="0"/>
              <a:sym typeface="Arial"/>
            </a:endParaRPr>
          </a:p>
        </p:txBody>
      </p:sp>
      <p:sp>
        <p:nvSpPr>
          <p:cNvPr id="193" name="Google Shape;193;p9"/>
          <p:cNvSpPr txBox="1">
            <a:spLocks noGrp="1"/>
          </p:cNvSpPr>
          <p:nvPr>
            <p:ph type="body" idx="1"/>
          </p:nvPr>
        </p:nvSpPr>
        <p:spPr>
          <a:xfrm>
            <a:off x="1188054" y="1253331"/>
            <a:ext cx="10686446" cy="5103746"/>
          </a:xfrm>
          <a:prstGeom prst="rect">
            <a:avLst/>
          </a:prstGeom>
          <a:noFill/>
          <a:ln>
            <a:noFill/>
          </a:ln>
        </p:spPr>
        <p:txBody>
          <a:bodyPr spcFirstLastPara="1" wrap="square" lIns="91425" tIns="45700" rIns="91425" bIns="45700" anchor="t" anchorCtr="0">
            <a:noAutofit/>
          </a:bodyPr>
          <a:lstStyle/>
          <a:p>
            <a:pPr marL="342900">
              <a:spcBef>
                <a:spcPts val="0"/>
              </a:spcBef>
              <a:buSzPct val="100000"/>
            </a:pPr>
            <a:r>
              <a:rPr lang="en-US" sz="2000" b="1" dirty="0">
                <a:latin typeface="Times New Roman" panose="02020603050405020304" pitchFamily="18" charset="0"/>
                <a:cs typeface="Times New Roman" panose="02020603050405020304" pitchFamily="18" charset="0"/>
              </a:rPr>
              <a:t>Heart failure- </a:t>
            </a:r>
            <a:r>
              <a:rPr lang="en-US" sz="2000" dirty="0">
                <a:latin typeface="Times New Roman" panose="02020603050405020304" pitchFamily="18" charset="0"/>
                <a:cs typeface="Times New Roman" panose="02020603050405020304" pitchFamily="18" charset="0"/>
              </a:rPr>
              <a:t>Having high blood pressure causes the heart to work harder to pump blood. The strain causes the walls of the heart’s pumping chamber to thicken. This condition is called left ventricular hypertrophy. Eventually, the heart cannot pump enough blood to meet the body’s needs, causing heart failure. </a:t>
            </a:r>
          </a:p>
          <a:p>
            <a:pPr marL="342900">
              <a:spcBef>
                <a:spcPts val="0"/>
              </a:spcBef>
              <a:buSzPct val="100000"/>
            </a:pPr>
            <a:r>
              <a:rPr lang="en-US" sz="2000" b="1" dirty="0">
                <a:latin typeface="Times New Roman" panose="02020603050405020304" pitchFamily="18" charset="0"/>
                <a:cs typeface="Times New Roman" panose="02020603050405020304" pitchFamily="18" charset="0"/>
              </a:rPr>
              <a:t>Kidney problems- </a:t>
            </a:r>
            <a:r>
              <a:rPr lang="en-US" sz="2000" dirty="0">
                <a:latin typeface="Times New Roman" panose="02020603050405020304" pitchFamily="18" charset="0"/>
                <a:cs typeface="Times New Roman" panose="02020603050405020304" pitchFamily="18" charset="0"/>
              </a:rPr>
              <a:t>High blood pressure can cause the blood vessels in the kidneys to become narrow or weak. This can lead to kidney damage. </a:t>
            </a:r>
          </a:p>
          <a:p>
            <a:pPr marL="342900">
              <a:spcBef>
                <a:spcPts val="0"/>
              </a:spcBef>
              <a:buSzPct val="100000"/>
            </a:pPr>
            <a:r>
              <a:rPr lang="en-US" sz="2000" b="1" dirty="0">
                <a:latin typeface="Times New Roman" panose="02020603050405020304" pitchFamily="18" charset="0"/>
                <a:cs typeface="Times New Roman" panose="02020603050405020304" pitchFamily="18" charset="0"/>
              </a:rPr>
              <a:t>Eye problems- </a:t>
            </a:r>
            <a:r>
              <a:rPr lang="en-US" sz="2000" dirty="0">
                <a:latin typeface="Times New Roman" panose="02020603050405020304" pitchFamily="18" charset="0"/>
                <a:cs typeface="Times New Roman" panose="02020603050405020304" pitchFamily="18" charset="0"/>
              </a:rPr>
              <a:t>increased blood pressure can cause thickened, narrow, or torn blood vessels in the eyes. This can result in vision loss.</a:t>
            </a:r>
          </a:p>
          <a:p>
            <a:pPr marL="342900">
              <a:spcBef>
                <a:spcPts val="0"/>
              </a:spcBef>
              <a:buSzPct val="100000"/>
            </a:pPr>
            <a:r>
              <a:rPr lang="en-US" sz="2000" b="1" dirty="0">
                <a:latin typeface="Times New Roman" panose="02020603050405020304" pitchFamily="18" charset="0"/>
                <a:cs typeface="Times New Roman" panose="02020603050405020304" pitchFamily="18" charset="0"/>
              </a:rPr>
              <a:t>Metabolic syndrome- </a:t>
            </a:r>
            <a:r>
              <a:rPr lang="en-US" sz="2000" dirty="0">
                <a:latin typeface="Times New Roman" panose="02020603050405020304" pitchFamily="18" charset="0"/>
                <a:cs typeface="Times New Roman" panose="02020603050405020304" pitchFamily="18" charset="0"/>
              </a:rPr>
              <a:t>This syndrome is a group of disorders of the body’s metabolism. It involves the irregular breakdown of sugar, also called glucose. The syndrome includes increased waist size, high triglycerides, decreased high-density lipoprotein (HDL “good”) cholesterol, high blood pressure, and high blood sugar levels. These conditions make you more likely to develop diabetes, heart disease, and stroke. </a:t>
            </a:r>
          </a:p>
          <a:p>
            <a:pPr marL="342900">
              <a:spcBef>
                <a:spcPts val="0"/>
              </a:spcBef>
              <a:buSzPct val="100000"/>
            </a:pPr>
            <a:r>
              <a:rPr lang="en-US" sz="2000" b="1" dirty="0">
                <a:latin typeface="Times New Roman" panose="02020603050405020304" pitchFamily="18" charset="0"/>
                <a:cs typeface="Times New Roman" panose="02020603050405020304" pitchFamily="18" charset="0"/>
              </a:rPr>
              <a:t>Changes with memory or understanding- </a:t>
            </a:r>
            <a:r>
              <a:rPr lang="en-US" sz="2000" dirty="0">
                <a:latin typeface="Times New Roman" panose="02020603050405020304" pitchFamily="18" charset="0"/>
                <a:cs typeface="Times New Roman" panose="02020603050405020304" pitchFamily="18" charset="0"/>
              </a:rPr>
              <a:t>Uncontrolled blood pressure may affect the ability to think, remember and learn. </a:t>
            </a:r>
          </a:p>
          <a:p>
            <a:pPr marL="342900">
              <a:spcBef>
                <a:spcPts val="0"/>
              </a:spcBef>
              <a:buSzPct val="100000"/>
            </a:pPr>
            <a:r>
              <a:rPr lang="en-US" sz="2000" b="1" dirty="0">
                <a:latin typeface="Times New Roman" panose="02020603050405020304" pitchFamily="18" charset="0"/>
                <a:cs typeface="Times New Roman" panose="02020603050405020304" pitchFamily="18" charset="0"/>
              </a:rPr>
              <a:t>Dementia</a:t>
            </a:r>
            <a:r>
              <a:rPr lang="en-US" sz="2000" dirty="0">
                <a:latin typeface="Times New Roman" panose="02020603050405020304" pitchFamily="18" charset="0"/>
                <a:cs typeface="Times New Roman" panose="02020603050405020304" pitchFamily="18" charset="0"/>
              </a:rPr>
              <a:t>- Narrowed or blocked arteries can limit blood flow to the brain. This can cause a certain type of dementia called vascular dementia. A stroke that interrupts blood flow to the brain can also cause vascular dementia. </a:t>
            </a:r>
          </a:p>
        </p:txBody>
      </p:sp>
      <p:sp>
        <p:nvSpPr>
          <p:cNvPr id="194" name="Google Shape;194;p9"/>
          <p:cNvSpPr txBox="1">
            <a:spLocks noGrp="1"/>
          </p:cNvSpPr>
          <p:nvPr>
            <p:ph type="body" idx="2"/>
          </p:nvPr>
        </p:nvSpPr>
        <p:spPr>
          <a:xfrm>
            <a:off x="12508992" y="3428999"/>
            <a:ext cx="2875103" cy="16936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endParaRPr dirty="0"/>
          </a:p>
        </p:txBody>
      </p:sp>
      <p:sp>
        <p:nvSpPr>
          <p:cNvPr id="195" name="Google Shape;195;p9"/>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9"/>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7" name="Google Shape;197;p9"/>
          <p:cNvSpPr txBox="1"/>
          <p:nvPr/>
        </p:nvSpPr>
        <p:spPr>
          <a:xfrm>
            <a:off x="2682663" y="6444519"/>
            <a:ext cx="7876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extLst>
      <p:ext uri="{BB962C8B-B14F-4D97-AF65-F5344CB8AC3E}">
        <p14:creationId xmlns:p14="http://schemas.microsoft.com/office/powerpoint/2010/main" val="1832997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4"/>
          <p:cNvSpPr txBox="1">
            <a:spLocks noGrp="1"/>
          </p:cNvSpPr>
          <p:nvPr>
            <p:ph type="title"/>
          </p:nvPr>
        </p:nvSpPr>
        <p:spPr>
          <a:xfrm>
            <a:off x="1393043" y="268248"/>
            <a:ext cx="6247722" cy="14617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US" dirty="0">
                <a:latin typeface="Arial"/>
                <a:ea typeface="Arial"/>
                <a:cs typeface="Arial"/>
                <a:sym typeface="Arial"/>
              </a:rPr>
              <a:t>CASE STUDY</a:t>
            </a:r>
            <a:endParaRPr dirty="0"/>
          </a:p>
        </p:txBody>
      </p:sp>
      <p:sp>
        <p:nvSpPr>
          <p:cNvPr id="257" name="Google Shape;257;p14"/>
          <p:cNvSpPr txBox="1">
            <a:spLocks noGrp="1"/>
          </p:cNvSpPr>
          <p:nvPr>
            <p:ph type="body" idx="1"/>
          </p:nvPr>
        </p:nvSpPr>
        <p:spPr>
          <a:xfrm>
            <a:off x="1246065" y="1076087"/>
            <a:ext cx="7887807" cy="517080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en-US" sz="1800" b="1" dirty="0">
                <a:latin typeface="Sorts Mill Goudy"/>
                <a:ea typeface="Sorts Mill Goudy"/>
                <a:cs typeface="Sorts Mill Goudy"/>
                <a:sym typeface="Sorts Mill Goudy"/>
              </a:rPr>
              <a:t>Patient</a:t>
            </a:r>
            <a:r>
              <a:rPr lang="en-US" sz="1800" dirty="0">
                <a:latin typeface="Sorts Mill Goudy"/>
                <a:ea typeface="Sorts Mill Goudy"/>
                <a:cs typeface="Sorts Mill Goudy"/>
                <a:sym typeface="Sorts Mill Goudy"/>
              </a:rPr>
              <a:t>: </a:t>
            </a:r>
            <a:r>
              <a:rPr lang="hu-HU" sz="1800" dirty="0">
                <a:latin typeface="Calibri" panose="020F0502020204030204" pitchFamily="34" charset="0"/>
                <a:ea typeface="Sorts Mill Goudy"/>
                <a:cs typeface="Calibri" panose="020F0502020204030204" pitchFamily="34" charset="0"/>
                <a:sym typeface="Sorts Mill Goudy"/>
              </a:rPr>
              <a:t>Male</a:t>
            </a:r>
            <a:endParaRPr sz="1800" dirty="0">
              <a:latin typeface="Calibri" panose="020F0502020204030204" pitchFamily="34" charset="0"/>
              <a:ea typeface="Sorts Mill Goudy"/>
              <a:cs typeface="Calibri" panose="020F0502020204030204" pitchFamily="34" charset="0"/>
              <a:sym typeface="Sorts Mill Goudy"/>
            </a:endParaRPr>
          </a:p>
          <a:p>
            <a:pPr marL="0" lvl="0" indent="0" algn="l" rtl="0">
              <a:lnSpc>
                <a:spcPct val="100000"/>
              </a:lnSpc>
              <a:spcBef>
                <a:spcPts val="600"/>
              </a:spcBef>
              <a:spcAft>
                <a:spcPts val="0"/>
              </a:spcAft>
              <a:buClr>
                <a:schemeClr val="dk1"/>
              </a:buClr>
              <a:buSzPts val="1800"/>
              <a:buNone/>
            </a:pPr>
            <a:r>
              <a:rPr lang="en-US" sz="1800" b="1" dirty="0">
                <a:latin typeface="Sorts Mill Goudy"/>
                <a:ea typeface="Sorts Mill Goudy"/>
                <a:cs typeface="Sorts Mill Goudy"/>
                <a:sym typeface="Sorts Mill Goudy"/>
              </a:rPr>
              <a:t>Age</a:t>
            </a:r>
            <a:r>
              <a:rPr lang="en-US" sz="1800" dirty="0">
                <a:latin typeface="Sorts Mill Goudy"/>
                <a:ea typeface="Sorts Mill Goudy"/>
                <a:cs typeface="Sorts Mill Goudy"/>
                <a:sym typeface="Sorts Mill Goudy"/>
              </a:rPr>
              <a:t>: </a:t>
            </a:r>
            <a:r>
              <a:rPr lang="hu-HU" sz="1800" dirty="0">
                <a:latin typeface="Calibri" panose="020F0502020204030204" pitchFamily="34" charset="0"/>
                <a:ea typeface="Sorts Mill Goudy"/>
                <a:cs typeface="Calibri" panose="020F0502020204030204" pitchFamily="34" charset="0"/>
                <a:sym typeface="Sorts Mill Goudy"/>
              </a:rPr>
              <a:t>59</a:t>
            </a:r>
            <a:endParaRPr sz="1800" dirty="0">
              <a:latin typeface="Calibri" panose="020F0502020204030204" pitchFamily="34" charset="0"/>
              <a:ea typeface="Sorts Mill Goudy"/>
              <a:cs typeface="Calibri" panose="020F0502020204030204" pitchFamily="34" charset="0"/>
              <a:sym typeface="Sorts Mill Goudy"/>
            </a:endParaRPr>
          </a:p>
          <a:p>
            <a:pPr marL="0" lvl="0" indent="0">
              <a:lnSpc>
                <a:spcPct val="100000"/>
              </a:lnSpc>
              <a:spcBef>
                <a:spcPts val="600"/>
              </a:spcBef>
              <a:buNone/>
            </a:pPr>
            <a:r>
              <a:rPr lang="en-US" sz="1800" b="1" dirty="0">
                <a:latin typeface="Sorts Mill Goudy"/>
                <a:ea typeface="Sorts Mill Goudy"/>
                <a:cs typeface="Sorts Mill Goudy"/>
                <a:sym typeface="Sorts Mill Goudy"/>
              </a:rPr>
              <a:t>History:</a:t>
            </a:r>
            <a:r>
              <a:rPr lang="en-US" sz="1800" kern="1200" dirty="0">
                <a:solidFill>
                  <a:prstClr val="black"/>
                </a:solidFill>
                <a:latin typeface="Goudy Old Style" panose="02020502050305020303" pitchFamily="18" charset="77"/>
                <a:ea typeface="+mn-ea"/>
                <a:cs typeface="+mn-cs"/>
              </a:rPr>
              <a:t> </a:t>
            </a:r>
            <a:r>
              <a:rPr lang="hu-HU" sz="1800" kern="1200" dirty="0" err="1">
                <a:solidFill>
                  <a:prstClr val="black"/>
                </a:solidFill>
                <a:latin typeface="Calibri" panose="020F0502020204030204" pitchFamily="34" charset="0"/>
                <a:ea typeface="+mn-ea"/>
                <a:cs typeface="Calibri" panose="020F0502020204030204" pitchFamily="34" charset="0"/>
              </a:rPr>
              <a:t>His</a:t>
            </a:r>
            <a:r>
              <a:rPr lang="hu-HU" sz="1800" kern="1200" dirty="0">
                <a:solidFill>
                  <a:prstClr val="black"/>
                </a:solidFill>
                <a:latin typeface="Calibri" panose="020F0502020204030204" pitchFamily="34" charset="0"/>
                <a:ea typeface="+mn-ea"/>
                <a:cs typeface="Calibri" panose="020F0502020204030204" pitchFamily="34" charset="0"/>
              </a:rPr>
              <a:t> </a:t>
            </a:r>
            <a:r>
              <a:rPr lang="hu-HU" sz="1800" kern="1200" dirty="0" err="1">
                <a:solidFill>
                  <a:prstClr val="black"/>
                </a:solidFill>
                <a:latin typeface="Calibri" panose="020F0502020204030204" pitchFamily="34" charset="0"/>
                <a:ea typeface="+mn-ea"/>
                <a:cs typeface="Calibri" panose="020F0502020204030204" pitchFamily="34" charset="0"/>
              </a:rPr>
              <a:t>father</a:t>
            </a:r>
            <a:r>
              <a:rPr lang="hu-HU" sz="1800" kern="1200" dirty="0">
                <a:solidFill>
                  <a:prstClr val="black"/>
                </a:solidFill>
                <a:latin typeface="Calibri" panose="020F0502020204030204" pitchFamily="34" charset="0"/>
                <a:ea typeface="+mn-ea"/>
                <a:cs typeface="Calibri" panose="020F0502020204030204" pitchFamily="34" charset="0"/>
              </a:rPr>
              <a:t> and b</a:t>
            </a:r>
            <a:r>
              <a:rPr lang="en-US" sz="1800" kern="1200" dirty="0" err="1">
                <a:solidFill>
                  <a:prstClr val="black"/>
                </a:solidFill>
                <a:latin typeface="Calibri" panose="020F0502020204030204" pitchFamily="34" charset="0"/>
                <a:ea typeface="+mn-ea"/>
                <a:cs typeface="Calibri" panose="020F0502020204030204" pitchFamily="34" charset="0"/>
              </a:rPr>
              <a:t>oth</a:t>
            </a:r>
            <a:r>
              <a:rPr lang="en-US" sz="1800" kern="1200" dirty="0">
                <a:solidFill>
                  <a:prstClr val="black"/>
                </a:solidFill>
                <a:latin typeface="Calibri" panose="020F0502020204030204" pitchFamily="34" charset="0"/>
                <a:ea typeface="+mn-ea"/>
                <a:cs typeface="Calibri" panose="020F0502020204030204" pitchFamily="34" charset="0"/>
              </a:rPr>
              <a:t> grand</a:t>
            </a:r>
            <a:r>
              <a:rPr lang="hu-HU" sz="1800" kern="1200" dirty="0" err="1">
                <a:solidFill>
                  <a:prstClr val="black"/>
                </a:solidFill>
                <a:latin typeface="Calibri" panose="020F0502020204030204" pitchFamily="34" charset="0"/>
                <a:ea typeface="+mn-ea"/>
                <a:cs typeface="Calibri" panose="020F0502020204030204" pitchFamily="34" charset="0"/>
              </a:rPr>
              <a:t>father</a:t>
            </a:r>
            <a:r>
              <a:rPr lang="en-US" sz="1800" kern="1200" dirty="0">
                <a:solidFill>
                  <a:prstClr val="black"/>
                </a:solidFill>
                <a:latin typeface="Calibri" panose="020F0502020204030204" pitchFamily="34" charset="0"/>
                <a:ea typeface="+mn-ea"/>
                <a:cs typeface="Calibri" panose="020F0502020204030204" pitchFamily="34" charset="0"/>
              </a:rPr>
              <a:t>s were also </a:t>
            </a:r>
            <a:r>
              <a:rPr lang="hu-HU" sz="1800" kern="1200" dirty="0" err="1">
                <a:solidFill>
                  <a:prstClr val="black"/>
                </a:solidFill>
                <a:latin typeface="Calibri" panose="020F0502020204030204" pitchFamily="34" charset="0"/>
                <a:ea typeface="+mn-ea"/>
                <a:cs typeface="Calibri" panose="020F0502020204030204" pitchFamily="34" charset="0"/>
              </a:rPr>
              <a:t>hypertensive</a:t>
            </a:r>
            <a:r>
              <a:rPr lang="hu-HU" sz="1800" kern="1200" dirty="0">
                <a:solidFill>
                  <a:prstClr val="black"/>
                </a:solidFill>
                <a:latin typeface="Calibri" panose="020F0502020204030204" pitchFamily="34" charset="0"/>
                <a:ea typeface="+mn-ea"/>
                <a:cs typeface="Calibri" panose="020F0502020204030204" pitchFamily="34" charset="0"/>
              </a:rPr>
              <a:t> </a:t>
            </a:r>
            <a:r>
              <a:rPr lang="hu-HU" sz="1800" kern="1200" dirty="0" err="1">
                <a:solidFill>
                  <a:prstClr val="black"/>
                </a:solidFill>
                <a:latin typeface="Calibri" panose="020F0502020204030204" pitchFamily="34" charset="0"/>
                <a:ea typeface="+mn-ea"/>
                <a:cs typeface="Calibri" panose="020F0502020204030204" pitchFamily="34" charset="0"/>
              </a:rPr>
              <a:t>syndrome</a:t>
            </a:r>
            <a:r>
              <a:rPr lang="hu-HU" sz="1800" kern="1200" dirty="0">
                <a:solidFill>
                  <a:prstClr val="black"/>
                </a:solidFill>
                <a:latin typeface="Calibri" panose="020F0502020204030204" pitchFamily="34" charset="0"/>
                <a:ea typeface="+mn-ea"/>
                <a:cs typeface="Calibri" panose="020F0502020204030204" pitchFamily="34" charset="0"/>
              </a:rPr>
              <a:t>.</a:t>
            </a:r>
          </a:p>
          <a:p>
            <a:pPr marL="0" lvl="0" indent="0">
              <a:lnSpc>
                <a:spcPct val="100000"/>
              </a:lnSpc>
              <a:spcBef>
                <a:spcPts val="600"/>
              </a:spcBef>
              <a:buNone/>
            </a:pPr>
            <a:r>
              <a:rPr lang="hu-HU" sz="1800" kern="1200" dirty="0">
                <a:solidFill>
                  <a:prstClr val="black"/>
                </a:solidFill>
                <a:latin typeface="Calibri" panose="020F0502020204030204" pitchFamily="34" charset="0"/>
                <a:ea typeface="+mn-ea"/>
                <a:cs typeface="Calibri" panose="020F0502020204030204" pitchFamily="34" charset="0"/>
              </a:rPr>
              <a:t> D</a:t>
            </a:r>
            <a:r>
              <a:rPr lang="en-US" sz="1800" kern="1200" dirty="0" err="1">
                <a:solidFill>
                  <a:prstClr val="black"/>
                </a:solidFill>
                <a:latin typeface="Calibri" panose="020F0502020204030204" pitchFamily="34" charset="0"/>
                <a:ea typeface="+mn-ea"/>
                <a:cs typeface="Calibri" panose="020F0502020204030204" pitchFamily="34" charset="0"/>
              </a:rPr>
              <a:t>oes</a:t>
            </a:r>
            <a:r>
              <a:rPr lang="en-US" sz="1800" kern="1200" dirty="0">
                <a:solidFill>
                  <a:prstClr val="black"/>
                </a:solidFill>
                <a:latin typeface="Calibri" panose="020F0502020204030204" pitchFamily="34" charset="0"/>
                <a:ea typeface="+mn-ea"/>
                <a:cs typeface="Calibri" panose="020F0502020204030204" pitchFamily="34" charset="0"/>
              </a:rPr>
              <a:t> not exercise, smokes, overweight (BMI: </a:t>
            </a:r>
            <a:r>
              <a:rPr lang="hu-HU" sz="1800" kern="1200" dirty="0">
                <a:solidFill>
                  <a:prstClr val="black"/>
                </a:solidFill>
                <a:latin typeface="Calibri" panose="020F0502020204030204" pitchFamily="34" charset="0"/>
                <a:ea typeface="+mn-ea"/>
                <a:cs typeface="Calibri" panose="020F0502020204030204" pitchFamily="34" charset="0"/>
              </a:rPr>
              <a:t>29 </a:t>
            </a:r>
            <a:r>
              <a:rPr lang="en-US" sz="1800" kern="1200" dirty="0">
                <a:solidFill>
                  <a:prstClr val="black"/>
                </a:solidFill>
                <a:latin typeface="Calibri" panose="020F0502020204030204" pitchFamily="34" charset="0"/>
                <a:ea typeface="+mn-ea"/>
                <a:cs typeface="Calibri" panose="020F0502020204030204" pitchFamily="34" charset="0"/>
              </a:rPr>
              <a:t>kg/m2)</a:t>
            </a:r>
            <a:r>
              <a:rPr lang="hu-HU" sz="1800" kern="1200" dirty="0">
                <a:solidFill>
                  <a:prstClr val="black"/>
                </a:solidFill>
                <a:latin typeface="Calibri" panose="020F0502020204030204" pitchFamily="34" charset="0"/>
                <a:ea typeface="+mn-ea"/>
                <a:cs typeface="Calibri" panose="020F0502020204030204" pitchFamily="34" charset="0"/>
              </a:rPr>
              <a:t>, </a:t>
            </a:r>
            <a:r>
              <a:rPr lang="hu-HU" sz="1800" kern="1200" dirty="0" err="1">
                <a:solidFill>
                  <a:prstClr val="black"/>
                </a:solidFill>
                <a:latin typeface="Calibri" panose="020F0502020204030204" pitchFamily="34" charset="0"/>
                <a:ea typeface="+mn-ea"/>
                <a:cs typeface="Calibri" panose="020F0502020204030204" pitchFamily="34" charset="0"/>
              </a:rPr>
              <a:t>stressful</a:t>
            </a:r>
            <a:r>
              <a:rPr lang="hu-HU" sz="1800" kern="1200" dirty="0">
                <a:solidFill>
                  <a:prstClr val="black"/>
                </a:solidFill>
                <a:latin typeface="Calibri" panose="020F0502020204030204" pitchFamily="34" charset="0"/>
                <a:ea typeface="+mn-ea"/>
                <a:cs typeface="Calibri" panose="020F0502020204030204" pitchFamily="34" charset="0"/>
              </a:rPr>
              <a:t> </a:t>
            </a:r>
            <a:r>
              <a:rPr lang="hu-HU" sz="1800" kern="1200" dirty="0" err="1">
                <a:solidFill>
                  <a:prstClr val="black"/>
                </a:solidFill>
                <a:latin typeface="Calibri" panose="020F0502020204030204" pitchFamily="34" charset="0"/>
                <a:ea typeface="+mn-ea"/>
                <a:cs typeface="Calibri" panose="020F0502020204030204" pitchFamily="34" charset="0"/>
              </a:rPr>
              <a:t>job</a:t>
            </a:r>
            <a:endParaRPr dirty="0">
              <a:latin typeface="Calibri" panose="020F0502020204030204" pitchFamily="34" charset="0"/>
              <a:cs typeface="Calibri" panose="020F0502020204030204" pitchFamily="34" charset="0"/>
            </a:endParaRPr>
          </a:p>
          <a:p>
            <a:pPr marL="0" lvl="0" indent="0" algn="l" rtl="0">
              <a:lnSpc>
                <a:spcPct val="100000"/>
              </a:lnSpc>
              <a:spcBef>
                <a:spcPts val="600"/>
              </a:spcBef>
              <a:spcAft>
                <a:spcPts val="0"/>
              </a:spcAft>
              <a:buClr>
                <a:schemeClr val="dk1"/>
              </a:buClr>
              <a:buSzPts val="1800"/>
              <a:buNone/>
            </a:pPr>
            <a:r>
              <a:rPr lang="en-US" sz="1800" b="1" dirty="0">
                <a:latin typeface="Sorts Mill Goudy"/>
                <a:ea typeface="Sorts Mill Goudy"/>
                <a:cs typeface="Sorts Mill Goudy"/>
                <a:sym typeface="Sorts Mill Goudy"/>
              </a:rPr>
              <a:t>Medical history</a:t>
            </a:r>
            <a:r>
              <a:rPr lang="en-US" sz="1800" dirty="0">
                <a:latin typeface="Sorts Mill Goudy"/>
                <a:ea typeface="Sorts Mill Goudy"/>
                <a:cs typeface="Sorts Mill Goudy"/>
                <a:sym typeface="Sorts Mill Goudy"/>
              </a:rPr>
              <a:t>:</a:t>
            </a:r>
            <a:endParaRPr lang="hu-HU" sz="1800" dirty="0">
              <a:latin typeface="Sorts Mill Goudy"/>
              <a:ea typeface="Sorts Mill Goudy"/>
              <a:cs typeface="Sorts Mill Goudy"/>
              <a:sym typeface="Sorts Mill Goudy"/>
            </a:endParaRPr>
          </a:p>
          <a:p>
            <a:pPr marL="0" lvl="0" indent="0">
              <a:lnSpc>
                <a:spcPct val="100000"/>
              </a:lnSpc>
              <a:spcBef>
                <a:spcPts val="600"/>
              </a:spcBef>
              <a:buNone/>
            </a:pPr>
            <a:r>
              <a:rPr lang="en-US" sz="1800" dirty="0"/>
              <a:t>He was diagnosed with hypertension </a:t>
            </a:r>
            <a:r>
              <a:rPr lang="hu-HU" sz="1800" dirty="0"/>
              <a:t>5</a:t>
            </a:r>
            <a:r>
              <a:rPr lang="en-US" sz="1800" dirty="0"/>
              <a:t> years ago</a:t>
            </a:r>
            <a:endParaRPr lang="hu-HU" sz="1800" dirty="0"/>
          </a:p>
          <a:p>
            <a:pPr marL="0" lvl="0" indent="0">
              <a:lnSpc>
                <a:spcPct val="100000"/>
              </a:lnSpc>
              <a:spcBef>
                <a:spcPts val="600"/>
              </a:spcBef>
              <a:buNone/>
            </a:pPr>
            <a:r>
              <a:rPr lang="hu-HU" sz="1800" dirty="0"/>
              <a:t>A</a:t>
            </a:r>
            <a:r>
              <a:rPr lang="en-US" sz="1800" dirty="0" err="1"/>
              <a:t>ntihypertensive</a:t>
            </a:r>
            <a:r>
              <a:rPr lang="en-US" sz="1800" dirty="0"/>
              <a:t> therapy: combination 3</a:t>
            </a:r>
            <a:r>
              <a:rPr lang="hu-HU" sz="1800" dirty="0"/>
              <a:t> </a:t>
            </a:r>
            <a:r>
              <a:rPr lang="hu-HU" sz="1800" dirty="0" err="1"/>
              <a:t>tablets</a:t>
            </a:r>
            <a:r>
              <a:rPr lang="en-US" sz="1800" dirty="0"/>
              <a:t>, which includes 4 different active ingredients</a:t>
            </a:r>
            <a:r>
              <a:rPr lang="hu-HU" sz="1800" dirty="0"/>
              <a:t>: ARB+ </a:t>
            </a:r>
            <a:r>
              <a:rPr lang="hu-HU" sz="1800" dirty="0" err="1"/>
              <a:t>Calcium</a:t>
            </a:r>
            <a:r>
              <a:rPr lang="hu-HU" sz="1800" dirty="0"/>
              <a:t> </a:t>
            </a:r>
            <a:r>
              <a:rPr lang="hu-HU" sz="1800" dirty="0" err="1"/>
              <a:t>antagonist+Diuretics+Beta</a:t>
            </a:r>
            <a:r>
              <a:rPr lang="hu-HU" sz="1800" dirty="0"/>
              <a:t> </a:t>
            </a:r>
            <a:r>
              <a:rPr lang="hu-HU" sz="1800" dirty="0" err="1"/>
              <a:t>blocker</a:t>
            </a:r>
            <a:r>
              <a:rPr lang="hu-HU" sz="1800" dirty="0"/>
              <a:t> (3rd </a:t>
            </a:r>
            <a:r>
              <a:rPr lang="hu-HU" sz="1800" dirty="0" err="1"/>
              <a:t>generation</a:t>
            </a:r>
            <a:r>
              <a:rPr lang="hu-HU" sz="1800" dirty="0"/>
              <a:t>)</a:t>
            </a:r>
          </a:p>
          <a:p>
            <a:pPr marL="0" lvl="0" indent="0">
              <a:lnSpc>
                <a:spcPct val="100000"/>
              </a:lnSpc>
              <a:spcBef>
                <a:spcPts val="600"/>
              </a:spcBef>
              <a:buNone/>
            </a:pPr>
            <a:r>
              <a:rPr lang="en-US" sz="1800" dirty="0"/>
              <a:t>Blood pressure values: values around 150/95 mmHg</a:t>
            </a:r>
            <a:r>
              <a:rPr lang="hu-HU" sz="1800" dirty="0"/>
              <a:t>, </a:t>
            </a:r>
            <a:r>
              <a:rPr lang="en-US" sz="1800" dirty="0"/>
              <a:t>occasionally, especially under stress up to 190/100 mmHg</a:t>
            </a:r>
            <a:r>
              <a:rPr lang="hu-HU" sz="1800" dirty="0"/>
              <a:t> (</a:t>
            </a:r>
            <a:r>
              <a:rPr lang="hu-HU" sz="1800" dirty="0" err="1"/>
              <a:t>blood</a:t>
            </a:r>
            <a:r>
              <a:rPr lang="hu-HU" sz="1800" dirty="0"/>
              <a:t> </a:t>
            </a:r>
            <a:r>
              <a:rPr lang="hu-HU" sz="1800" dirty="0" err="1"/>
              <a:t>pressure</a:t>
            </a:r>
            <a:r>
              <a:rPr lang="hu-HU" sz="1800" dirty="0"/>
              <a:t> </a:t>
            </a:r>
            <a:r>
              <a:rPr lang="hu-HU" sz="1800" dirty="0" err="1"/>
              <a:t>diary</a:t>
            </a:r>
            <a:r>
              <a:rPr lang="hu-HU" sz="1800" dirty="0"/>
              <a:t>)</a:t>
            </a:r>
          </a:p>
          <a:p>
            <a:pPr marL="0" lvl="0" indent="0">
              <a:lnSpc>
                <a:spcPct val="100000"/>
              </a:lnSpc>
              <a:spcBef>
                <a:spcPts val="600"/>
              </a:spcBef>
              <a:buNone/>
            </a:pPr>
            <a:r>
              <a:rPr lang="fr-FR" sz="1800" dirty="0">
                <a:latin typeface="Calibri" panose="020F0502020204030204" pitchFamily="34" charset="0"/>
                <a:ea typeface="Sorts Mill Goudy"/>
                <a:cs typeface="Calibri" panose="020F0502020204030204" pitchFamily="34" charset="0"/>
                <a:sym typeface="Sorts Mill Goudy"/>
              </a:rPr>
              <a:t>complaints: frequent headaches, malaise, fatigue</a:t>
            </a:r>
            <a:endParaRPr lang="hu-HU" sz="1800" dirty="0">
              <a:latin typeface="Calibri" panose="020F0502020204030204" pitchFamily="34" charset="0"/>
              <a:ea typeface="Sorts Mill Goudy"/>
              <a:cs typeface="Calibri" panose="020F0502020204030204" pitchFamily="34" charset="0"/>
              <a:sym typeface="Sorts Mill Goudy"/>
            </a:endParaRPr>
          </a:p>
          <a:p>
            <a:pPr marL="0" lvl="0" indent="0">
              <a:lnSpc>
                <a:spcPct val="100000"/>
              </a:lnSpc>
              <a:spcBef>
                <a:spcPts val="600"/>
              </a:spcBef>
              <a:buNone/>
            </a:pPr>
            <a:r>
              <a:rPr lang="en-US" sz="1800" b="1" dirty="0">
                <a:latin typeface="Sorts Mill Goudy"/>
                <a:ea typeface="Sorts Mill Goudy"/>
                <a:cs typeface="Sorts Mill Goudy"/>
                <a:sym typeface="Sorts Mill Goudy"/>
              </a:rPr>
              <a:t>Clinical tests:</a:t>
            </a:r>
            <a:endParaRPr lang="hu-HU" sz="1800" b="1" dirty="0">
              <a:latin typeface="Sorts Mill Goudy"/>
              <a:ea typeface="Sorts Mill Goudy"/>
              <a:cs typeface="Sorts Mill Goudy"/>
              <a:sym typeface="Sorts Mill Goudy"/>
            </a:endParaRPr>
          </a:p>
          <a:p>
            <a:pPr marL="0" lvl="0" indent="0">
              <a:lnSpc>
                <a:spcPct val="100000"/>
              </a:lnSpc>
              <a:spcBef>
                <a:spcPts val="600"/>
              </a:spcBef>
              <a:buNone/>
            </a:pPr>
            <a:r>
              <a:rPr lang="hu-HU" sz="1800" dirty="0"/>
              <a:t>Labor:</a:t>
            </a:r>
          </a:p>
          <a:p>
            <a:pPr marL="0" lvl="0" indent="0">
              <a:lnSpc>
                <a:spcPct val="100000"/>
              </a:lnSpc>
              <a:spcBef>
                <a:spcPts val="600"/>
              </a:spcBef>
              <a:buNone/>
            </a:pPr>
            <a:r>
              <a:rPr lang="hu-HU" sz="1800" dirty="0" err="1"/>
              <a:t>Cholesterol</a:t>
            </a:r>
            <a:r>
              <a:rPr lang="hu-HU" sz="1800" dirty="0"/>
              <a:t>: 6.9 </a:t>
            </a:r>
            <a:r>
              <a:rPr lang="hu-HU" sz="1800" dirty="0" err="1"/>
              <a:t>mmol</a:t>
            </a:r>
            <a:r>
              <a:rPr lang="hu-HU" sz="1800" dirty="0"/>
              <a:t>/l * (2.5 - 5.2) </a:t>
            </a:r>
            <a:r>
              <a:rPr lang="hu-HU" sz="1800" dirty="0" err="1"/>
              <a:t>Triglyceride</a:t>
            </a:r>
            <a:r>
              <a:rPr lang="hu-HU" sz="1800" dirty="0"/>
              <a:t>: 3.3 </a:t>
            </a:r>
            <a:r>
              <a:rPr lang="hu-HU" sz="1800" dirty="0" err="1"/>
              <a:t>mmol</a:t>
            </a:r>
            <a:r>
              <a:rPr lang="hu-HU" sz="1800" dirty="0"/>
              <a:t>/l * (0.1 - 2.3)</a:t>
            </a:r>
          </a:p>
          <a:p>
            <a:pPr marL="0" lvl="0" indent="0">
              <a:lnSpc>
                <a:spcPct val="100000"/>
              </a:lnSpc>
              <a:spcBef>
                <a:spcPts val="600"/>
              </a:spcBef>
              <a:buNone/>
            </a:pPr>
            <a:r>
              <a:rPr lang="hu-HU" sz="1800" dirty="0"/>
              <a:t>HDL </a:t>
            </a:r>
            <a:r>
              <a:rPr lang="hu-HU" sz="1800" dirty="0" err="1"/>
              <a:t>cholesterol</a:t>
            </a:r>
            <a:r>
              <a:rPr lang="hu-HU" sz="1800" dirty="0"/>
              <a:t>: 1.30 </a:t>
            </a:r>
            <a:r>
              <a:rPr lang="hu-HU" sz="1800" dirty="0" err="1"/>
              <a:t>mmol</a:t>
            </a:r>
            <a:r>
              <a:rPr lang="hu-HU" sz="1800" dirty="0"/>
              <a:t>/l (0.90 - 2.29) LDL-D: 4.25 </a:t>
            </a:r>
            <a:r>
              <a:rPr lang="hu-HU" sz="1800" dirty="0" err="1"/>
              <a:t>mmol</a:t>
            </a:r>
            <a:r>
              <a:rPr lang="hu-HU" sz="1800" dirty="0"/>
              <a:t>/l * (1.60 - 3.30)</a:t>
            </a:r>
            <a:endParaRPr sz="1800" dirty="0"/>
          </a:p>
          <a:p>
            <a:pPr marL="0" lvl="0" indent="0" algn="l" rtl="0">
              <a:lnSpc>
                <a:spcPct val="100000"/>
              </a:lnSpc>
              <a:spcBef>
                <a:spcPts val="600"/>
              </a:spcBef>
              <a:spcAft>
                <a:spcPts val="0"/>
              </a:spcAft>
              <a:buClr>
                <a:schemeClr val="dk1"/>
              </a:buClr>
              <a:buSzPts val="1800"/>
              <a:buNone/>
            </a:pPr>
            <a:endParaRPr sz="1800" dirty="0">
              <a:latin typeface="Sorts Mill Goudy"/>
              <a:ea typeface="Sorts Mill Goudy"/>
              <a:cs typeface="Sorts Mill Goudy"/>
              <a:sym typeface="Sorts Mill Goudy"/>
            </a:endParaRPr>
          </a:p>
        </p:txBody>
      </p:sp>
      <p:sp>
        <p:nvSpPr>
          <p:cNvPr id="258" name="Google Shape;258;p14"/>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14"/>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14"/>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14"/>
          <p:cNvSpPr/>
          <p:nvPr/>
        </p:nvSpPr>
        <p:spPr>
          <a:xfrm>
            <a:off x="0" y="51357"/>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2" name="Google Shape;262;p14"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63" name="Google Shape;263;p14"/>
          <p:cNvSpPr/>
          <p:nvPr/>
        </p:nvSpPr>
        <p:spPr>
          <a:xfrm rot="10800000" flipH="1">
            <a:off x="1050232" y="6400796"/>
            <a:ext cx="11141767" cy="498621"/>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64" name="Google Shape;264;p14"/>
          <p:cNvSpPr txBox="1"/>
          <p:nvPr/>
        </p:nvSpPr>
        <p:spPr>
          <a:xfrm>
            <a:off x="2638697" y="6465441"/>
            <a:ext cx="86476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5"/>
          <p:cNvSpPr txBox="1">
            <a:spLocks noGrp="1"/>
          </p:cNvSpPr>
          <p:nvPr>
            <p:ph type="title"/>
          </p:nvPr>
        </p:nvSpPr>
        <p:spPr>
          <a:xfrm>
            <a:off x="1188771" y="317383"/>
            <a:ext cx="6247722" cy="1461778"/>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latin typeface="Arial"/>
                <a:ea typeface="Arial"/>
                <a:cs typeface="Arial"/>
                <a:sym typeface="Arial"/>
              </a:rPr>
              <a:t>Conventional Treatment</a:t>
            </a: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 </a:t>
            </a:r>
            <a:endParaRPr>
              <a:latin typeface="Arial"/>
              <a:ea typeface="Arial"/>
              <a:cs typeface="Arial"/>
              <a:sym typeface="Arial"/>
            </a:endParaRPr>
          </a:p>
        </p:txBody>
      </p:sp>
      <p:sp>
        <p:nvSpPr>
          <p:cNvPr id="271" name="Google Shape;271;p15"/>
          <p:cNvSpPr txBox="1">
            <a:spLocks noGrp="1"/>
          </p:cNvSpPr>
          <p:nvPr>
            <p:ph type="body" idx="1"/>
          </p:nvPr>
        </p:nvSpPr>
        <p:spPr>
          <a:xfrm>
            <a:off x="1190547" y="1075612"/>
            <a:ext cx="6509344" cy="48515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ct val="100000"/>
              <a:buNone/>
            </a:pPr>
            <a:r>
              <a:rPr lang="en-US" sz="1800" dirty="0">
                <a:solidFill>
                  <a:srgbClr val="000000"/>
                </a:solidFill>
                <a:latin typeface="Times New Roman"/>
                <a:ea typeface="Times New Roman"/>
                <a:cs typeface="Times New Roman"/>
                <a:sym typeface="Times New Roman"/>
              </a:rPr>
              <a:t>Simple lifestyle changes can help reduce high blood pressure, although some people may need to take medicine as well. Your general physician can advise you about changes you can make to your lifestyle and discuss whether they think you would benefit from medicine. </a:t>
            </a:r>
          </a:p>
          <a:p>
            <a:pPr marL="0" lvl="0" indent="0" algn="l" rtl="0">
              <a:lnSpc>
                <a:spcPct val="90000"/>
              </a:lnSpc>
              <a:spcBef>
                <a:spcPts val="0"/>
              </a:spcBef>
              <a:spcAft>
                <a:spcPts val="0"/>
              </a:spcAft>
              <a:buClr>
                <a:srgbClr val="000000"/>
              </a:buClr>
              <a:buSzPct val="100000"/>
              <a:buNone/>
            </a:pPr>
            <a:endParaRPr lang="en-US" sz="1800" dirty="0">
              <a:solidFill>
                <a:srgbClr val="000000"/>
              </a:solidFill>
              <a:latin typeface="Times New Roman"/>
              <a:ea typeface="Times New Roman"/>
              <a:cs typeface="Times New Roman"/>
              <a:sym typeface="Times New Roman"/>
            </a:endParaRPr>
          </a:p>
          <a:p>
            <a:pPr marL="0" lvl="0" indent="0" algn="l" rtl="0">
              <a:lnSpc>
                <a:spcPct val="90000"/>
              </a:lnSpc>
              <a:spcBef>
                <a:spcPts val="0"/>
              </a:spcBef>
              <a:spcAft>
                <a:spcPts val="0"/>
              </a:spcAft>
              <a:buClr>
                <a:srgbClr val="000000"/>
              </a:buClr>
              <a:buSzPct val="100000"/>
              <a:buNone/>
            </a:pPr>
            <a:r>
              <a:rPr lang="en-US" sz="1800" dirty="0">
                <a:solidFill>
                  <a:srgbClr val="000000"/>
                </a:solidFill>
                <a:latin typeface="Times New Roman"/>
                <a:ea typeface="Times New Roman"/>
                <a:cs typeface="Times New Roman"/>
                <a:sym typeface="Times New Roman"/>
              </a:rPr>
              <a:t>Everyone with high blood pressure is advised to make healthy lifestyle changes. </a:t>
            </a:r>
          </a:p>
          <a:p>
            <a:pPr marL="0" lvl="0" indent="0" algn="l" rtl="0">
              <a:lnSpc>
                <a:spcPct val="90000"/>
              </a:lnSpc>
              <a:spcBef>
                <a:spcPts val="0"/>
              </a:spcBef>
              <a:spcAft>
                <a:spcPts val="0"/>
              </a:spcAft>
              <a:buClr>
                <a:srgbClr val="000000"/>
              </a:buClr>
              <a:buSzPct val="100000"/>
              <a:buNone/>
            </a:pPr>
            <a:endParaRPr lang="en-US" sz="1800" dirty="0">
              <a:solidFill>
                <a:srgbClr val="000000"/>
              </a:solidFill>
              <a:latin typeface="Times New Roman"/>
              <a:ea typeface="Times New Roman"/>
              <a:cs typeface="Times New Roman"/>
              <a:sym typeface="Times New Roman"/>
            </a:endParaRPr>
          </a:p>
          <a:p>
            <a:pPr marL="0" lvl="0" indent="0" algn="l" rtl="0">
              <a:lnSpc>
                <a:spcPct val="90000"/>
              </a:lnSpc>
              <a:spcBef>
                <a:spcPts val="0"/>
              </a:spcBef>
              <a:spcAft>
                <a:spcPts val="0"/>
              </a:spcAft>
              <a:buClr>
                <a:srgbClr val="000000"/>
              </a:buClr>
              <a:buSzPct val="100000"/>
              <a:buNone/>
            </a:pPr>
            <a:r>
              <a:rPr lang="en-US" sz="1800" dirty="0">
                <a:solidFill>
                  <a:srgbClr val="000000"/>
                </a:solidFill>
                <a:latin typeface="Times New Roman"/>
                <a:ea typeface="Times New Roman"/>
                <a:cs typeface="Times New Roman"/>
                <a:sym typeface="Times New Roman"/>
              </a:rPr>
              <a:t>Whether medicine is also recommended depends on your blood pressure reading and your risk of developing problems such as heart disease and strokes. </a:t>
            </a:r>
          </a:p>
          <a:p>
            <a:pPr marL="0" lvl="0" indent="0" algn="l" rtl="0">
              <a:lnSpc>
                <a:spcPct val="90000"/>
              </a:lnSpc>
              <a:spcBef>
                <a:spcPts val="0"/>
              </a:spcBef>
              <a:spcAft>
                <a:spcPts val="0"/>
              </a:spcAft>
              <a:buClr>
                <a:srgbClr val="000000"/>
              </a:buClr>
              <a:buSzPct val="100000"/>
              <a:buNone/>
            </a:pPr>
            <a:endParaRPr lang="en-US" sz="1800" dirty="0">
              <a:solidFill>
                <a:srgbClr val="000000"/>
              </a:solidFill>
              <a:latin typeface="Times New Roman"/>
              <a:ea typeface="Times New Roman"/>
              <a:cs typeface="Times New Roman"/>
              <a:sym typeface="Times New Roman"/>
            </a:endParaRPr>
          </a:p>
          <a:p>
            <a:pPr marL="0" lvl="0" indent="0" algn="l" rtl="0">
              <a:lnSpc>
                <a:spcPct val="90000"/>
              </a:lnSpc>
              <a:spcBef>
                <a:spcPts val="0"/>
              </a:spcBef>
              <a:spcAft>
                <a:spcPts val="0"/>
              </a:spcAft>
              <a:buClr>
                <a:srgbClr val="000000"/>
              </a:buClr>
              <a:buSzPct val="100000"/>
              <a:buNone/>
            </a:pPr>
            <a:r>
              <a:rPr lang="en-US" sz="1800" dirty="0">
                <a:solidFill>
                  <a:srgbClr val="000000"/>
                </a:solidFill>
                <a:latin typeface="Times New Roman"/>
                <a:ea typeface="Times New Roman"/>
                <a:cs typeface="Times New Roman"/>
                <a:sym typeface="Times New Roman"/>
              </a:rPr>
              <a:t>Several types of medicines can be used to help control high blood pressure. Many people take a combination of different medicines. </a:t>
            </a:r>
          </a:p>
          <a:p>
            <a:pPr marL="285750" indent="-285750">
              <a:spcBef>
                <a:spcPts val="0"/>
              </a:spcBef>
              <a:buClr>
                <a:srgbClr val="000000"/>
              </a:buClr>
              <a:buSzPct val="100000"/>
            </a:pPr>
            <a:r>
              <a:rPr lang="en-US" sz="1800" dirty="0">
                <a:solidFill>
                  <a:srgbClr val="000000"/>
                </a:solidFill>
                <a:latin typeface="Times New Roman"/>
                <a:ea typeface="Times New Roman"/>
                <a:cs typeface="Times New Roman"/>
                <a:sym typeface="Times New Roman"/>
              </a:rPr>
              <a:t>If you’re under 55- you’ll usually be offered an ACE inhibitor or angiotensin-2 receptor blocker (ARB) </a:t>
            </a:r>
          </a:p>
          <a:p>
            <a:pPr marL="285750" indent="-285750">
              <a:spcBef>
                <a:spcPts val="0"/>
              </a:spcBef>
              <a:buClr>
                <a:srgbClr val="000000"/>
              </a:buClr>
              <a:buSzPct val="100000"/>
            </a:pPr>
            <a:r>
              <a:rPr lang="en-US" sz="1800" dirty="0">
                <a:solidFill>
                  <a:srgbClr val="000000"/>
                </a:solidFill>
                <a:latin typeface="Times New Roman"/>
                <a:ea typeface="Times New Roman"/>
                <a:cs typeface="Times New Roman"/>
                <a:sym typeface="Times New Roman"/>
              </a:rPr>
              <a:t>If you are over 55 or you are any age and of African or Caribbean origin- you’ll usually be offered a calcium channel blocker </a:t>
            </a:r>
          </a:p>
        </p:txBody>
      </p:sp>
      <p:sp>
        <p:nvSpPr>
          <p:cNvPr id="272" name="Google Shape;272;p15"/>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5"/>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5"/>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5"/>
          <p:cNvSpPr/>
          <p:nvPr/>
        </p:nvSpPr>
        <p:spPr>
          <a:xfrm>
            <a:off x="0" y="-17418"/>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6" name="Google Shape;276;p15"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77" name="Google Shape;277;p1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78" name="Google Shape;278;p15"/>
          <p:cNvSpPr txBox="1"/>
          <p:nvPr/>
        </p:nvSpPr>
        <p:spPr>
          <a:xfrm>
            <a:off x="2092878" y="6427261"/>
            <a:ext cx="90564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16"/>
          <p:cNvSpPr txBox="1">
            <a:spLocks noGrp="1"/>
          </p:cNvSpPr>
          <p:nvPr>
            <p:ph type="title"/>
          </p:nvPr>
        </p:nvSpPr>
        <p:spPr>
          <a:xfrm>
            <a:off x="1424248" y="-24167"/>
            <a:ext cx="4944152" cy="16223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dirty="0">
                <a:latin typeface="Arial"/>
                <a:ea typeface="Arial"/>
                <a:cs typeface="Arial"/>
                <a:sym typeface="Arial"/>
              </a:rPr>
              <a:t>Method</a:t>
            </a:r>
            <a:r>
              <a:rPr lang="en-US" dirty="0">
                <a:latin typeface="Arial"/>
                <a:ea typeface="Arial"/>
                <a:cs typeface="Arial"/>
                <a:sym typeface="Arial"/>
              </a:rPr>
              <a:t> </a:t>
            </a:r>
            <a:endParaRPr dirty="0"/>
          </a:p>
        </p:txBody>
      </p:sp>
      <p:sp>
        <p:nvSpPr>
          <p:cNvPr id="284" name="Google Shape;284;p16"/>
          <p:cNvSpPr txBox="1">
            <a:spLocks noGrp="1"/>
          </p:cNvSpPr>
          <p:nvPr>
            <p:ph type="body" idx="1"/>
          </p:nvPr>
        </p:nvSpPr>
        <p:spPr>
          <a:xfrm>
            <a:off x="1234237" y="1260152"/>
            <a:ext cx="4780863" cy="4586072"/>
          </a:xfrm>
          <a:prstGeom prst="rect">
            <a:avLst/>
          </a:prstGeom>
          <a:noFill/>
          <a:ln>
            <a:noFill/>
          </a:ln>
        </p:spPr>
        <p:txBody>
          <a:bodyPr spcFirstLastPara="1" wrap="square" lIns="91425" tIns="45700" rIns="91425" bIns="45700" anchor="t" anchorCtr="0">
            <a:noAutofit/>
          </a:bodyPr>
          <a:lstStyle/>
          <a:p>
            <a:pPr lvl="0" fontAlgn="base">
              <a:spcBef>
                <a:spcPts val="0"/>
              </a:spcBef>
            </a:pPr>
            <a:r>
              <a:rPr lang="en-US" sz="1600" b="1" dirty="0">
                <a:solidFill>
                  <a:srgbClr val="000000"/>
                </a:solidFill>
                <a:latin typeface="Lustria"/>
              </a:rPr>
              <a:t>Proprietary blend I</a:t>
            </a:r>
            <a:r>
              <a:rPr lang="en-US" sz="1600" dirty="0">
                <a:solidFill>
                  <a:srgbClr val="000000"/>
                </a:solidFill>
                <a:latin typeface="Lustria"/>
              </a:rPr>
              <a:t>:</a:t>
            </a:r>
            <a:r>
              <a:rPr lang="hu-HU" sz="1600" dirty="0">
                <a:solidFill>
                  <a:srgbClr val="000000"/>
                </a:solidFill>
                <a:latin typeface="Lustria"/>
              </a:rPr>
              <a:t> </a:t>
            </a:r>
            <a:r>
              <a:rPr lang="en-US" sz="1600" dirty="0">
                <a:solidFill>
                  <a:srgbClr val="000000"/>
                </a:solidFill>
                <a:latin typeface="Lustria"/>
              </a:rPr>
              <a:t>2x</a:t>
            </a:r>
            <a:r>
              <a:rPr lang="hu-HU" sz="1600" dirty="0">
                <a:solidFill>
                  <a:srgbClr val="000000"/>
                </a:solidFill>
                <a:latin typeface="Lustria"/>
              </a:rPr>
              <a:t>5</a:t>
            </a:r>
            <a:r>
              <a:rPr lang="en-US" sz="1600" dirty="0">
                <a:solidFill>
                  <a:srgbClr val="000000"/>
                </a:solidFill>
                <a:latin typeface="Lustria"/>
              </a:rPr>
              <a:t> drops, morning and</a:t>
            </a:r>
            <a:r>
              <a:rPr lang="hu-HU" sz="1600" dirty="0">
                <a:solidFill>
                  <a:srgbClr val="000000"/>
                </a:solidFill>
                <a:latin typeface="Lustria"/>
              </a:rPr>
              <a:t> </a:t>
            </a:r>
            <a:r>
              <a:rPr lang="en-US" sz="1600" dirty="0">
                <a:solidFill>
                  <a:srgbClr val="000000"/>
                </a:solidFill>
                <a:latin typeface="Lustria"/>
              </a:rPr>
              <a:t>evening, for 3 days, then every 3 days then</a:t>
            </a:r>
            <a:r>
              <a:rPr lang="hu-HU" sz="1600" dirty="0">
                <a:solidFill>
                  <a:srgbClr val="000000"/>
                </a:solidFill>
                <a:latin typeface="Lustria"/>
              </a:rPr>
              <a:t> </a:t>
            </a:r>
            <a:r>
              <a:rPr lang="en-US" sz="1600" dirty="0">
                <a:solidFill>
                  <a:srgbClr val="000000"/>
                </a:solidFill>
                <a:latin typeface="Lustria"/>
              </a:rPr>
              <a:t>increased by 1-1 drops every 3 days to 2x1</a:t>
            </a:r>
            <a:r>
              <a:rPr lang="hu-HU" sz="1600" dirty="0">
                <a:solidFill>
                  <a:srgbClr val="000000"/>
                </a:solidFill>
                <a:latin typeface="Lustria"/>
              </a:rPr>
              <a:t>0</a:t>
            </a:r>
            <a:r>
              <a:rPr lang="en-US" sz="1600" dirty="0">
                <a:solidFill>
                  <a:srgbClr val="000000"/>
                </a:solidFill>
                <a:latin typeface="Lustria"/>
              </a:rPr>
              <a:t> </a:t>
            </a:r>
            <a:endParaRPr lang="hu-HU" sz="1600" dirty="0">
              <a:solidFill>
                <a:srgbClr val="000000"/>
              </a:solidFill>
              <a:latin typeface="Lustria"/>
            </a:endParaRPr>
          </a:p>
          <a:p>
            <a:pPr lvl="0" fontAlgn="base">
              <a:spcBef>
                <a:spcPts val="0"/>
              </a:spcBef>
            </a:pPr>
            <a:endParaRPr lang="en-US" sz="1600" dirty="0">
              <a:solidFill>
                <a:srgbClr val="000000"/>
              </a:solidFill>
              <a:latin typeface="Lustria"/>
            </a:endParaRPr>
          </a:p>
          <a:p>
            <a:pPr lvl="0" fontAlgn="base">
              <a:spcBef>
                <a:spcPts val="0"/>
              </a:spcBef>
            </a:pPr>
            <a:r>
              <a:rPr lang="en-US" sz="1600" b="1" dirty="0">
                <a:solidFill>
                  <a:srgbClr val="000000"/>
                </a:solidFill>
                <a:latin typeface="Lustria"/>
              </a:rPr>
              <a:t>Proprietary blend III</a:t>
            </a:r>
            <a:r>
              <a:rPr lang="en-US" sz="1600" dirty="0">
                <a:solidFill>
                  <a:srgbClr val="000000"/>
                </a:solidFill>
                <a:latin typeface="Lustria"/>
              </a:rPr>
              <a:t>:1 sachet in the morning</a:t>
            </a:r>
            <a:r>
              <a:rPr lang="hu-HU" sz="1600" dirty="0">
                <a:solidFill>
                  <a:srgbClr val="000000"/>
                </a:solidFill>
                <a:latin typeface="Lustria"/>
              </a:rPr>
              <a:t> </a:t>
            </a:r>
            <a:r>
              <a:rPr lang="hu-HU" sz="1600" dirty="0" err="1">
                <a:solidFill>
                  <a:srgbClr val="000000"/>
                </a:solidFill>
                <a:latin typeface="Lustria"/>
              </a:rPr>
              <a:t>for</a:t>
            </a:r>
            <a:r>
              <a:rPr lang="hu-HU" sz="1600" dirty="0">
                <a:solidFill>
                  <a:srgbClr val="000000"/>
                </a:solidFill>
                <a:latin typeface="Lustria"/>
              </a:rPr>
              <a:t> 7 </a:t>
            </a:r>
            <a:r>
              <a:rPr lang="hu-HU" sz="1600" dirty="0" err="1">
                <a:solidFill>
                  <a:srgbClr val="000000"/>
                </a:solidFill>
                <a:latin typeface="Lustria"/>
              </a:rPr>
              <a:t>days</a:t>
            </a:r>
            <a:r>
              <a:rPr lang="hu-HU" sz="1600" dirty="0">
                <a:solidFill>
                  <a:srgbClr val="000000"/>
                </a:solidFill>
                <a:latin typeface="Lustria"/>
              </a:rPr>
              <a:t> </a:t>
            </a:r>
            <a:r>
              <a:rPr lang="hu-HU" sz="1600" dirty="0" err="1">
                <a:solidFill>
                  <a:srgbClr val="000000"/>
                </a:solidFill>
                <a:latin typeface="Lustria"/>
              </a:rPr>
              <a:t>then</a:t>
            </a:r>
            <a:r>
              <a:rPr lang="en-US" sz="1600" dirty="0">
                <a:solidFill>
                  <a:srgbClr val="000000"/>
                </a:solidFill>
                <a:latin typeface="Lustria"/>
              </a:rPr>
              <a:t> 1 sachet in the morning and 1 sachet in the evening </a:t>
            </a:r>
            <a:endParaRPr lang="hu-HU" sz="1600" dirty="0">
              <a:solidFill>
                <a:srgbClr val="000000"/>
              </a:solidFill>
              <a:latin typeface="Lustria"/>
            </a:endParaRPr>
          </a:p>
          <a:p>
            <a:pPr lvl="0" fontAlgn="base">
              <a:spcBef>
                <a:spcPts val="0"/>
              </a:spcBef>
            </a:pPr>
            <a:endParaRPr lang="hu-HU" sz="1600" b="1" dirty="0">
              <a:solidFill>
                <a:srgbClr val="000000"/>
              </a:solidFill>
              <a:latin typeface="Lustria"/>
            </a:endParaRPr>
          </a:p>
          <a:p>
            <a:pPr lvl="0" fontAlgn="base">
              <a:spcBef>
                <a:spcPts val="0"/>
              </a:spcBef>
            </a:pPr>
            <a:r>
              <a:rPr lang="en-US" sz="1600" b="1" dirty="0">
                <a:solidFill>
                  <a:srgbClr val="000000"/>
                </a:solidFill>
                <a:latin typeface="Lustria"/>
              </a:rPr>
              <a:t>Proprietary blend IV</a:t>
            </a:r>
            <a:r>
              <a:rPr lang="en-US" sz="1600" dirty="0">
                <a:solidFill>
                  <a:srgbClr val="000000"/>
                </a:solidFill>
                <a:latin typeface="Lustria"/>
              </a:rPr>
              <a:t>: 1</a:t>
            </a:r>
            <a:r>
              <a:rPr lang="hu-HU" sz="1600" dirty="0">
                <a:solidFill>
                  <a:srgbClr val="000000"/>
                </a:solidFill>
                <a:latin typeface="Lustria"/>
              </a:rPr>
              <a:t>/2</a:t>
            </a:r>
            <a:r>
              <a:rPr lang="en-US" sz="1600" dirty="0">
                <a:solidFill>
                  <a:srgbClr val="000000"/>
                </a:solidFill>
                <a:latin typeface="Lustria"/>
              </a:rPr>
              <a:t> teaspoon in the</a:t>
            </a:r>
          </a:p>
          <a:p>
            <a:pPr marL="0" lvl="0" indent="0" fontAlgn="base">
              <a:spcBef>
                <a:spcPts val="0"/>
              </a:spcBef>
              <a:buNone/>
            </a:pPr>
            <a:r>
              <a:rPr lang="hu-HU" sz="1600" dirty="0">
                <a:solidFill>
                  <a:srgbClr val="000000"/>
                </a:solidFill>
                <a:latin typeface="Lustria"/>
              </a:rPr>
              <a:t>          m</a:t>
            </a:r>
            <a:r>
              <a:rPr lang="en-US" sz="1600" dirty="0" err="1">
                <a:solidFill>
                  <a:srgbClr val="000000"/>
                </a:solidFill>
                <a:latin typeface="Lustria"/>
              </a:rPr>
              <a:t>orning</a:t>
            </a:r>
            <a:endParaRPr lang="hu-HU" sz="1600" dirty="0">
              <a:solidFill>
                <a:srgbClr val="000000"/>
              </a:solidFill>
              <a:latin typeface="Lustria"/>
            </a:endParaRPr>
          </a:p>
          <a:p>
            <a:pPr marL="0" lvl="0" indent="0" fontAlgn="base">
              <a:spcBef>
                <a:spcPts val="0"/>
              </a:spcBef>
              <a:buNone/>
            </a:pPr>
            <a:endParaRPr lang="en-US" sz="1600" dirty="0">
              <a:solidFill>
                <a:srgbClr val="000000"/>
              </a:solidFill>
              <a:latin typeface="Lustria"/>
            </a:endParaRPr>
          </a:p>
          <a:p>
            <a:pPr lvl="0" fontAlgn="base">
              <a:spcBef>
                <a:spcPts val="0"/>
              </a:spcBef>
            </a:pPr>
            <a:r>
              <a:rPr lang="en-US" sz="1600" b="1" dirty="0">
                <a:solidFill>
                  <a:srgbClr val="000000"/>
                </a:solidFill>
                <a:latin typeface="Lustria"/>
              </a:rPr>
              <a:t>Proprietary blend V</a:t>
            </a:r>
            <a:r>
              <a:rPr lang="en-US" sz="1600" dirty="0">
                <a:solidFill>
                  <a:srgbClr val="000000"/>
                </a:solidFill>
                <a:latin typeface="Lustria"/>
              </a:rPr>
              <a:t>: </a:t>
            </a:r>
            <a:r>
              <a:rPr lang="hu-HU" sz="1600" dirty="0">
                <a:solidFill>
                  <a:srgbClr val="000000"/>
                </a:solidFill>
                <a:latin typeface="Lustria"/>
              </a:rPr>
              <a:t>1</a:t>
            </a:r>
            <a:r>
              <a:rPr lang="en-US" sz="1600" dirty="0">
                <a:solidFill>
                  <a:srgbClr val="000000"/>
                </a:solidFill>
                <a:latin typeface="Lustria"/>
              </a:rPr>
              <a:t> teaspoon in the</a:t>
            </a:r>
          </a:p>
          <a:p>
            <a:pPr marL="0" lvl="0" indent="0" fontAlgn="base">
              <a:spcBef>
                <a:spcPts val="0"/>
              </a:spcBef>
              <a:buNone/>
            </a:pPr>
            <a:r>
              <a:rPr lang="en-US" sz="1600" dirty="0">
                <a:solidFill>
                  <a:srgbClr val="000000"/>
                </a:solidFill>
                <a:latin typeface="Lustria"/>
              </a:rPr>
              <a:t> </a:t>
            </a:r>
            <a:r>
              <a:rPr lang="hu-HU" sz="1600" dirty="0">
                <a:solidFill>
                  <a:srgbClr val="000000"/>
                </a:solidFill>
                <a:latin typeface="Lustria"/>
              </a:rPr>
              <a:t>         </a:t>
            </a:r>
            <a:r>
              <a:rPr lang="en-US" sz="1600" dirty="0">
                <a:solidFill>
                  <a:srgbClr val="000000"/>
                </a:solidFill>
                <a:latin typeface="Lustria"/>
              </a:rPr>
              <a:t>in the evening</a:t>
            </a:r>
            <a:r>
              <a:rPr lang="hu-HU" sz="1600" dirty="0">
                <a:solidFill>
                  <a:srgbClr val="000000"/>
                </a:solidFill>
                <a:latin typeface="Lustria"/>
              </a:rPr>
              <a:t> </a:t>
            </a:r>
          </a:p>
          <a:p>
            <a:pPr marL="0" lvl="0" indent="0" fontAlgn="base">
              <a:spcBef>
                <a:spcPts val="0"/>
              </a:spcBef>
              <a:buNone/>
            </a:pPr>
            <a:endParaRPr lang="en-US" sz="1600" dirty="0">
              <a:solidFill>
                <a:srgbClr val="000000"/>
              </a:solidFill>
              <a:latin typeface="Lustria"/>
            </a:endParaRPr>
          </a:p>
          <a:p>
            <a:pPr lvl="0" fontAlgn="base">
              <a:spcBef>
                <a:spcPts val="0"/>
              </a:spcBef>
            </a:pPr>
            <a:r>
              <a:rPr lang="en-US" sz="1600" b="1" dirty="0">
                <a:solidFill>
                  <a:srgbClr val="000000"/>
                </a:solidFill>
                <a:latin typeface="Lustria"/>
              </a:rPr>
              <a:t>Proprietary blend VI</a:t>
            </a:r>
            <a:r>
              <a:rPr lang="en-US" sz="1600" dirty="0">
                <a:solidFill>
                  <a:srgbClr val="000000"/>
                </a:solidFill>
                <a:latin typeface="Lustria"/>
              </a:rPr>
              <a:t>: </a:t>
            </a:r>
            <a:r>
              <a:rPr lang="hu-HU" sz="1600" dirty="0">
                <a:solidFill>
                  <a:srgbClr val="000000"/>
                </a:solidFill>
                <a:latin typeface="Lustria"/>
              </a:rPr>
              <a:t>1</a:t>
            </a:r>
            <a:r>
              <a:rPr lang="en-US" sz="1600" dirty="0">
                <a:solidFill>
                  <a:srgbClr val="000000"/>
                </a:solidFill>
                <a:latin typeface="Lustria"/>
              </a:rPr>
              <a:t> in the</a:t>
            </a:r>
          </a:p>
          <a:p>
            <a:pPr marL="0" lvl="0" indent="0" fontAlgn="base">
              <a:spcBef>
                <a:spcPts val="0"/>
              </a:spcBef>
              <a:buNone/>
            </a:pPr>
            <a:r>
              <a:rPr lang="hu-HU" sz="1600" dirty="0">
                <a:solidFill>
                  <a:srgbClr val="000000"/>
                </a:solidFill>
                <a:latin typeface="Lustria"/>
              </a:rPr>
              <a:t>          </a:t>
            </a:r>
            <a:r>
              <a:rPr lang="en-US" sz="1600" dirty="0">
                <a:solidFill>
                  <a:srgbClr val="000000"/>
                </a:solidFill>
                <a:latin typeface="Lustria"/>
              </a:rPr>
              <a:t>morning and </a:t>
            </a:r>
            <a:r>
              <a:rPr lang="hu-HU" sz="1600" dirty="0">
                <a:solidFill>
                  <a:srgbClr val="000000"/>
                </a:solidFill>
                <a:latin typeface="Lustria"/>
              </a:rPr>
              <a:t>1</a:t>
            </a:r>
            <a:r>
              <a:rPr lang="en-US" sz="1600" dirty="0">
                <a:solidFill>
                  <a:srgbClr val="000000"/>
                </a:solidFill>
                <a:latin typeface="Lustria"/>
              </a:rPr>
              <a:t> in the evening</a:t>
            </a:r>
            <a:r>
              <a:rPr lang="hu-HU" sz="1600" dirty="0">
                <a:solidFill>
                  <a:srgbClr val="000000"/>
                </a:solidFill>
                <a:latin typeface="Lustria"/>
              </a:rPr>
              <a:t> </a:t>
            </a:r>
            <a:r>
              <a:rPr lang="hu-HU" sz="1600" dirty="0" err="1">
                <a:solidFill>
                  <a:srgbClr val="000000"/>
                </a:solidFill>
                <a:latin typeface="Lustria"/>
              </a:rPr>
              <a:t>for</a:t>
            </a:r>
            <a:r>
              <a:rPr lang="hu-HU" sz="1600" dirty="0">
                <a:solidFill>
                  <a:srgbClr val="000000"/>
                </a:solidFill>
                <a:latin typeface="Lustria"/>
              </a:rPr>
              <a:t> 7 </a:t>
            </a:r>
            <a:r>
              <a:rPr lang="hu-HU" sz="1600" dirty="0" err="1">
                <a:solidFill>
                  <a:srgbClr val="000000"/>
                </a:solidFill>
                <a:latin typeface="Lustria"/>
              </a:rPr>
              <a:t>days</a:t>
            </a:r>
            <a:r>
              <a:rPr lang="hu-HU" sz="1600" dirty="0">
                <a:solidFill>
                  <a:srgbClr val="000000"/>
                </a:solidFill>
                <a:latin typeface="Lustria"/>
              </a:rPr>
              <a:t>,    </a:t>
            </a:r>
            <a:r>
              <a:rPr lang="hu-HU" sz="1600" dirty="0" err="1">
                <a:solidFill>
                  <a:srgbClr val="000000"/>
                </a:solidFill>
                <a:latin typeface="Lustria"/>
              </a:rPr>
              <a:t>then</a:t>
            </a:r>
            <a:r>
              <a:rPr lang="hu-HU" sz="1600" dirty="0">
                <a:solidFill>
                  <a:srgbClr val="000000"/>
                </a:solidFill>
                <a:latin typeface="Lustria"/>
              </a:rPr>
              <a:t> 2 in </a:t>
            </a:r>
            <a:r>
              <a:rPr lang="hu-HU" sz="1600" dirty="0" err="1">
                <a:solidFill>
                  <a:srgbClr val="000000"/>
                </a:solidFill>
                <a:latin typeface="Lustria"/>
              </a:rPr>
              <a:t>the</a:t>
            </a:r>
            <a:r>
              <a:rPr lang="hu-HU" sz="1600" dirty="0">
                <a:solidFill>
                  <a:srgbClr val="000000"/>
                </a:solidFill>
                <a:latin typeface="Lustria"/>
              </a:rPr>
              <a:t> </a:t>
            </a:r>
            <a:r>
              <a:rPr lang="hu-HU" sz="1600" dirty="0" err="1">
                <a:solidFill>
                  <a:srgbClr val="000000"/>
                </a:solidFill>
                <a:latin typeface="Lustria"/>
              </a:rPr>
              <a:t>morning</a:t>
            </a:r>
            <a:r>
              <a:rPr lang="hu-HU" sz="1600" dirty="0">
                <a:solidFill>
                  <a:srgbClr val="000000"/>
                </a:solidFill>
                <a:latin typeface="Lustria"/>
              </a:rPr>
              <a:t> and 1 in </a:t>
            </a:r>
            <a:r>
              <a:rPr lang="hu-HU" sz="1600" dirty="0" err="1">
                <a:solidFill>
                  <a:srgbClr val="000000"/>
                </a:solidFill>
                <a:latin typeface="Lustria"/>
              </a:rPr>
              <a:t>the</a:t>
            </a:r>
            <a:r>
              <a:rPr lang="hu-HU" sz="1600" dirty="0">
                <a:solidFill>
                  <a:srgbClr val="000000"/>
                </a:solidFill>
                <a:latin typeface="Lustria"/>
              </a:rPr>
              <a:t> </a:t>
            </a:r>
            <a:r>
              <a:rPr lang="hu-HU" sz="1600" dirty="0" err="1">
                <a:solidFill>
                  <a:srgbClr val="000000"/>
                </a:solidFill>
                <a:latin typeface="Lustria"/>
              </a:rPr>
              <a:t>evening</a:t>
            </a:r>
            <a:endParaRPr lang="hu-HU" sz="1600" dirty="0">
              <a:solidFill>
                <a:srgbClr val="000000"/>
              </a:solidFill>
              <a:latin typeface="Lustria"/>
            </a:endParaRPr>
          </a:p>
          <a:p>
            <a:pPr marL="0" lvl="0" indent="0" fontAlgn="base">
              <a:spcBef>
                <a:spcPts val="0"/>
              </a:spcBef>
              <a:buNone/>
            </a:pPr>
            <a:endParaRPr lang="hu-HU" sz="1600" dirty="0">
              <a:solidFill>
                <a:srgbClr val="000000"/>
              </a:solidFill>
              <a:latin typeface="Lustria"/>
            </a:endParaRPr>
          </a:p>
          <a:p>
            <a:pPr marL="285750" indent="-285750" fontAlgn="base">
              <a:spcBef>
                <a:spcPts val="0"/>
              </a:spcBef>
            </a:pPr>
            <a:r>
              <a:rPr lang="hu-HU" sz="1600" b="1" dirty="0">
                <a:solidFill>
                  <a:srgbClr val="000000"/>
                </a:solidFill>
                <a:latin typeface="Lustria"/>
              </a:rPr>
              <a:t>    </a:t>
            </a:r>
            <a:r>
              <a:rPr lang="en-US" sz="1600" b="1" dirty="0">
                <a:solidFill>
                  <a:srgbClr val="000000"/>
                </a:solidFill>
                <a:latin typeface="Lustria"/>
              </a:rPr>
              <a:t>Proprietary blend VI</a:t>
            </a:r>
            <a:r>
              <a:rPr lang="hu-HU" sz="1600" b="1" dirty="0">
                <a:solidFill>
                  <a:srgbClr val="000000"/>
                </a:solidFill>
                <a:latin typeface="Lustria"/>
              </a:rPr>
              <a:t>I (</a:t>
            </a:r>
            <a:r>
              <a:rPr lang="hu-HU" sz="1600" b="1" dirty="0" err="1">
                <a:solidFill>
                  <a:srgbClr val="000000"/>
                </a:solidFill>
                <a:latin typeface="Lustria"/>
              </a:rPr>
              <a:t>hydrolyzed</a:t>
            </a:r>
            <a:r>
              <a:rPr lang="hu-HU" sz="1600" b="1" dirty="0">
                <a:solidFill>
                  <a:srgbClr val="000000"/>
                </a:solidFill>
                <a:latin typeface="Lustria"/>
              </a:rPr>
              <a:t> </a:t>
            </a:r>
            <a:r>
              <a:rPr lang="hu-HU" sz="1600" b="1" dirty="0" err="1">
                <a:solidFill>
                  <a:srgbClr val="000000"/>
                </a:solidFill>
                <a:latin typeface="Lustria"/>
              </a:rPr>
              <a:t>Bovin</a:t>
            </a:r>
            <a:r>
              <a:rPr lang="hu-HU" sz="1600" b="1" dirty="0">
                <a:solidFill>
                  <a:srgbClr val="000000"/>
                </a:solidFill>
                <a:latin typeface="Lustria"/>
              </a:rPr>
              <a:t> </a:t>
            </a:r>
            <a:r>
              <a:rPr lang="hu-HU" sz="1600" b="1" dirty="0" err="1">
                <a:solidFill>
                  <a:srgbClr val="000000"/>
                </a:solidFill>
                <a:latin typeface="Lustria"/>
              </a:rPr>
              <a:t>collagen</a:t>
            </a:r>
            <a:r>
              <a:rPr lang="hu-HU" sz="1600" b="1" dirty="0">
                <a:solidFill>
                  <a:srgbClr val="000000"/>
                </a:solidFill>
                <a:latin typeface="Lustria"/>
              </a:rPr>
              <a:t>, </a:t>
            </a:r>
            <a:r>
              <a:rPr lang="hu-HU" sz="1600" b="1" dirty="0" err="1">
                <a:solidFill>
                  <a:srgbClr val="000000"/>
                </a:solidFill>
                <a:latin typeface="Lustria"/>
              </a:rPr>
              <a:t>whole</a:t>
            </a:r>
            <a:r>
              <a:rPr lang="hu-HU" sz="1600" b="1" dirty="0">
                <a:solidFill>
                  <a:srgbClr val="000000"/>
                </a:solidFill>
                <a:latin typeface="Lustria"/>
              </a:rPr>
              <a:t> </a:t>
            </a:r>
            <a:r>
              <a:rPr lang="hu-HU" sz="1600" b="1" dirty="0" err="1">
                <a:solidFill>
                  <a:srgbClr val="000000"/>
                </a:solidFill>
                <a:latin typeface="Lustria"/>
              </a:rPr>
              <a:t>colostrum</a:t>
            </a:r>
            <a:r>
              <a:rPr lang="hu-HU" sz="1600" b="1" dirty="0">
                <a:solidFill>
                  <a:srgbClr val="000000"/>
                </a:solidFill>
                <a:latin typeface="Lustria"/>
              </a:rPr>
              <a:t>):</a:t>
            </a:r>
          </a:p>
          <a:p>
            <a:pPr marL="114300" lvl="0" indent="0" fontAlgn="base">
              <a:spcBef>
                <a:spcPts val="0"/>
              </a:spcBef>
              <a:buNone/>
            </a:pPr>
            <a:r>
              <a:rPr lang="hu-HU" sz="1600" dirty="0">
                <a:solidFill>
                  <a:srgbClr val="000000"/>
                </a:solidFill>
                <a:latin typeface="Lustria"/>
              </a:rPr>
              <a:t>        1</a:t>
            </a:r>
            <a:r>
              <a:rPr lang="en-US" sz="1600" dirty="0">
                <a:solidFill>
                  <a:srgbClr val="000000"/>
                </a:solidFill>
                <a:latin typeface="Lustria"/>
              </a:rPr>
              <a:t> teaspoon</a:t>
            </a:r>
            <a:r>
              <a:rPr lang="hu-HU" sz="1600" dirty="0">
                <a:solidFill>
                  <a:srgbClr val="000000"/>
                </a:solidFill>
                <a:latin typeface="Lustria"/>
              </a:rPr>
              <a:t> </a:t>
            </a:r>
            <a:r>
              <a:rPr lang="en-US" sz="1600" dirty="0">
                <a:solidFill>
                  <a:srgbClr val="000000"/>
                </a:solidFill>
                <a:latin typeface="Lustria"/>
              </a:rPr>
              <a:t>in the </a:t>
            </a:r>
            <a:r>
              <a:rPr lang="hu-HU" sz="1600" dirty="0" err="1">
                <a:solidFill>
                  <a:srgbClr val="000000"/>
                </a:solidFill>
                <a:latin typeface="Lustria"/>
              </a:rPr>
              <a:t>morning</a:t>
            </a:r>
            <a:endParaRPr lang="hu-HU" sz="1600" dirty="0">
              <a:solidFill>
                <a:srgbClr val="000000"/>
              </a:solidFill>
              <a:latin typeface="Lustria"/>
            </a:endParaRPr>
          </a:p>
          <a:p>
            <a:pPr marL="285750" indent="-285750" fontAlgn="base">
              <a:spcBef>
                <a:spcPts val="0"/>
              </a:spcBef>
            </a:pPr>
            <a:endParaRPr lang="en-US" sz="1600" dirty="0">
              <a:solidFill>
                <a:srgbClr val="000000"/>
              </a:solidFill>
              <a:latin typeface="Arial" panose="020B0604020202020204" pitchFamily="34" charset="0"/>
            </a:endParaRPr>
          </a:p>
          <a:p>
            <a:pPr marL="0" lvl="0" indent="0" algn="l" rtl="0">
              <a:lnSpc>
                <a:spcPct val="90000"/>
              </a:lnSpc>
              <a:spcBef>
                <a:spcPts val="1000"/>
              </a:spcBef>
              <a:spcAft>
                <a:spcPts val="0"/>
              </a:spcAft>
              <a:buClr>
                <a:schemeClr val="dk1"/>
              </a:buClr>
              <a:buSzPts val="1800"/>
              <a:buNone/>
            </a:pPr>
            <a:endParaRPr sz="1600" dirty="0">
              <a:solidFill>
                <a:srgbClr val="000000"/>
              </a:solidFill>
            </a:endParaRPr>
          </a:p>
          <a:p>
            <a:pPr marL="0" lvl="0" indent="0" algn="l" rtl="0">
              <a:lnSpc>
                <a:spcPct val="90000"/>
              </a:lnSpc>
              <a:spcBef>
                <a:spcPts val="0"/>
              </a:spcBef>
              <a:spcAft>
                <a:spcPts val="0"/>
              </a:spcAft>
              <a:buClr>
                <a:schemeClr val="dk1"/>
              </a:buClr>
              <a:buSzPts val="1600"/>
              <a:buNone/>
            </a:pPr>
            <a:endParaRPr sz="1600" b="0" i="0" u="none" strike="noStrike" dirty="0">
              <a:solidFill>
                <a:srgbClr val="000000"/>
              </a:solidFill>
              <a:latin typeface="Arial"/>
              <a:ea typeface="Arial"/>
              <a:cs typeface="Arial"/>
              <a:sym typeface="Arial"/>
            </a:endParaRPr>
          </a:p>
        </p:txBody>
      </p:sp>
      <p:sp>
        <p:nvSpPr>
          <p:cNvPr id="285" name="Google Shape;285;p16"/>
          <p:cNvSpPr/>
          <p:nvPr/>
        </p:nvSpPr>
        <p:spPr>
          <a:xfrm>
            <a:off x="6092950" y="0"/>
            <a:ext cx="6099050"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16"/>
          <p:cNvSpPr/>
          <p:nvPr/>
        </p:nvSpPr>
        <p:spPr>
          <a:xfrm>
            <a:off x="6577582" y="557784"/>
            <a:ext cx="5130204"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16"/>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16"/>
          <p:cNvSpPr txBox="1"/>
          <p:nvPr/>
        </p:nvSpPr>
        <p:spPr>
          <a:xfrm>
            <a:off x="6857926" y="786994"/>
            <a:ext cx="36858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PROPRIETARY BLENDS LEGEND </a:t>
            </a:r>
            <a:endParaRPr/>
          </a:p>
        </p:txBody>
      </p:sp>
      <p:pic>
        <p:nvPicPr>
          <p:cNvPr id="289" name="Google Shape;289;p16" descr="Text, letter&#10;&#10;Description automatically generated"/>
          <p:cNvPicPr preferRelativeResize="0"/>
          <p:nvPr/>
        </p:nvPicPr>
        <p:blipFill rotWithShape="1">
          <a:blip r:embed="rId3">
            <a:alphaModFix/>
          </a:blip>
          <a:srcRect/>
          <a:stretch/>
        </p:blipFill>
        <p:spPr>
          <a:xfrm>
            <a:off x="6859896" y="1385536"/>
            <a:ext cx="4638708" cy="4535424"/>
          </a:xfrm>
          <a:prstGeom prst="rect">
            <a:avLst/>
          </a:prstGeom>
          <a:noFill/>
          <a:ln>
            <a:noFill/>
          </a:ln>
        </p:spPr>
      </p:pic>
      <p:pic>
        <p:nvPicPr>
          <p:cNvPr id="290" name="Google Shape;290;p16" descr="Picture 7"/>
          <p:cNvPicPr preferRelativeResize="0"/>
          <p:nvPr/>
        </p:nvPicPr>
        <p:blipFill rotWithShape="1">
          <a:blip r:embed="rId4">
            <a:alphaModFix/>
          </a:blip>
          <a:srcRect/>
          <a:stretch/>
        </p:blipFill>
        <p:spPr>
          <a:xfrm>
            <a:off x="525116" y="233408"/>
            <a:ext cx="918303" cy="922918"/>
          </a:xfrm>
          <a:prstGeom prst="rect">
            <a:avLst/>
          </a:prstGeom>
          <a:noFill/>
          <a:ln>
            <a:noFill/>
          </a:ln>
        </p:spPr>
      </p:pic>
      <p:sp>
        <p:nvSpPr>
          <p:cNvPr id="291" name="Google Shape;291;p16"/>
          <p:cNvSpPr/>
          <p:nvPr/>
        </p:nvSpPr>
        <p:spPr>
          <a:xfrm rot="10800000" flipH="1">
            <a:off x="1050232" y="6400797"/>
            <a:ext cx="11141767" cy="457202"/>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92" name="Google Shape;292;p16"/>
          <p:cNvSpPr txBox="1"/>
          <p:nvPr/>
        </p:nvSpPr>
        <p:spPr>
          <a:xfrm>
            <a:off x="2570290" y="6400797"/>
            <a:ext cx="85752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p17"/>
          <p:cNvSpPr txBox="1">
            <a:spLocks noGrp="1"/>
          </p:cNvSpPr>
          <p:nvPr>
            <p:ph type="title"/>
          </p:nvPr>
        </p:nvSpPr>
        <p:spPr>
          <a:xfrm>
            <a:off x="1050233" y="1488517"/>
            <a:ext cx="10515600" cy="92291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dirty="0">
                <a:latin typeface="Arial"/>
                <a:ea typeface="Arial"/>
                <a:cs typeface="Arial"/>
                <a:sym typeface="Arial"/>
              </a:rPr>
              <a:t>Additional Treatment </a:t>
            </a:r>
            <a:endParaRPr dirty="0">
              <a:latin typeface="Arial"/>
              <a:ea typeface="Arial"/>
              <a:cs typeface="Arial"/>
              <a:sym typeface="Arial"/>
            </a:endParaRPr>
          </a:p>
        </p:txBody>
      </p:sp>
      <p:sp>
        <p:nvSpPr>
          <p:cNvPr id="298" name="Google Shape;298;p17"/>
          <p:cNvSpPr txBox="1">
            <a:spLocks noGrp="1"/>
          </p:cNvSpPr>
          <p:nvPr>
            <p:ph type="body" idx="1"/>
          </p:nvPr>
        </p:nvSpPr>
        <p:spPr>
          <a:xfrm>
            <a:off x="1050233" y="2411435"/>
            <a:ext cx="10515600" cy="2659329"/>
          </a:xfrm>
          <a:prstGeom prst="rect">
            <a:avLst/>
          </a:prstGeom>
          <a:noFill/>
          <a:ln>
            <a:noFill/>
          </a:ln>
        </p:spPr>
        <p:txBody>
          <a:bodyPr spcFirstLastPara="1" wrap="square" lIns="91425" tIns="45700" rIns="91425" bIns="45700" anchor="t" anchorCtr="0">
            <a:noAutofit/>
          </a:bodyPr>
          <a:lstStyle/>
          <a:p>
            <a:r>
              <a:rPr lang="hu-HU" dirty="0">
                <a:solidFill>
                  <a:schemeClr val="tx1"/>
                </a:solidFill>
              </a:rPr>
              <a:t>- </a:t>
            </a:r>
            <a:r>
              <a:rPr lang="hu-HU" dirty="0" err="1">
                <a:solidFill>
                  <a:schemeClr val="tx1"/>
                </a:solidFill>
              </a:rPr>
              <a:t>reducing</a:t>
            </a:r>
            <a:r>
              <a:rPr lang="hu-HU" dirty="0">
                <a:solidFill>
                  <a:schemeClr val="tx1"/>
                </a:solidFill>
              </a:rPr>
              <a:t> </a:t>
            </a:r>
            <a:r>
              <a:rPr lang="hu-HU" dirty="0" err="1">
                <a:solidFill>
                  <a:schemeClr val="tx1"/>
                </a:solidFill>
              </a:rPr>
              <a:t>salt</a:t>
            </a:r>
            <a:r>
              <a:rPr lang="hu-HU" dirty="0">
                <a:solidFill>
                  <a:schemeClr val="tx1"/>
                </a:solidFill>
              </a:rPr>
              <a:t> </a:t>
            </a:r>
            <a:r>
              <a:rPr lang="hu-HU" dirty="0" err="1">
                <a:solidFill>
                  <a:schemeClr val="tx1"/>
                </a:solidFill>
              </a:rPr>
              <a:t>consumption</a:t>
            </a:r>
            <a:r>
              <a:rPr lang="hu-HU" dirty="0">
                <a:solidFill>
                  <a:schemeClr val="tx1"/>
                </a:solidFill>
              </a:rPr>
              <a:t> (3-5 g/</a:t>
            </a:r>
            <a:r>
              <a:rPr lang="hu-HU" dirty="0" err="1">
                <a:solidFill>
                  <a:schemeClr val="tx1"/>
                </a:solidFill>
              </a:rPr>
              <a:t>day</a:t>
            </a:r>
            <a:endParaRPr lang="hu-HU" dirty="0">
              <a:solidFill>
                <a:schemeClr val="tx1"/>
              </a:solidFill>
            </a:endParaRPr>
          </a:p>
          <a:p>
            <a:r>
              <a:rPr lang="hu-HU" dirty="0">
                <a:solidFill>
                  <a:schemeClr val="tx1"/>
                </a:solidFill>
              </a:rPr>
              <a:t>  </a:t>
            </a:r>
            <a:r>
              <a:rPr lang="hu-HU" dirty="0" err="1">
                <a:solidFill>
                  <a:schemeClr val="tx1"/>
                </a:solidFill>
              </a:rPr>
              <a:t>approx</a:t>
            </a:r>
            <a:r>
              <a:rPr lang="hu-HU" dirty="0">
                <a:solidFill>
                  <a:schemeClr val="tx1"/>
                </a:solidFill>
              </a:rPr>
              <a:t>.=1-2 g Na)</a:t>
            </a:r>
          </a:p>
          <a:p>
            <a:r>
              <a:rPr lang="hu-HU" dirty="0">
                <a:solidFill>
                  <a:schemeClr val="tx1"/>
                </a:solidFill>
              </a:rPr>
              <a:t>- </a:t>
            </a:r>
            <a:r>
              <a:rPr lang="hu-HU" dirty="0" err="1">
                <a:solidFill>
                  <a:schemeClr val="tx1"/>
                </a:solidFill>
              </a:rPr>
              <a:t>mediterranean</a:t>
            </a:r>
            <a:r>
              <a:rPr lang="hu-HU" dirty="0">
                <a:solidFill>
                  <a:schemeClr val="tx1"/>
                </a:solidFill>
              </a:rPr>
              <a:t> </a:t>
            </a:r>
            <a:r>
              <a:rPr lang="hu-HU" dirty="0" err="1">
                <a:solidFill>
                  <a:schemeClr val="tx1"/>
                </a:solidFill>
              </a:rPr>
              <a:t>diet</a:t>
            </a:r>
            <a:r>
              <a:rPr lang="hu-HU" dirty="0">
                <a:solidFill>
                  <a:schemeClr val="tx1"/>
                </a:solidFill>
              </a:rPr>
              <a:t> </a:t>
            </a:r>
          </a:p>
          <a:p>
            <a:pPr marL="228600" indent="0"/>
            <a:r>
              <a:rPr lang="hu-HU" dirty="0">
                <a:solidFill>
                  <a:schemeClr val="tx1"/>
                </a:solidFill>
              </a:rPr>
              <a:t>- </a:t>
            </a:r>
            <a:r>
              <a:rPr lang="hu-HU" dirty="0" err="1">
                <a:solidFill>
                  <a:schemeClr val="tx1"/>
                </a:solidFill>
              </a:rPr>
              <a:t>adequate</a:t>
            </a:r>
            <a:r>
              <a:rPr lang="hu-HU" dirty="0">
                <a:solidFill>
                  <a:schemeClr val="tx1"/>
                </a:solidFill>
              </a:rPr>
              <a:t> fluid </a:t>
            </a:r>
            <a:r>
              <a:rPr lang="hu-HU" dirty="0" err="1">
                <a:solidFill>
                  <a:schemeClr val="tx1"/>
                </a:solidFill>
              </a:rPr>
              <a:t>consumption</a:t>
            </a:r>
            <a:endParaRPr lang="hu-HU" dirty="0">
              <a:solidFill>
                <a:schemeClr val="tx1"/>
              </a:solidFill>
            </a:endParaRPr>
          </a:p>
          <a:p>
            <a:pPr marL="228600" indent="0"/>
            <a:r>
              <a:rPr lang="hu-HU" dirty="0">
                <a:solidFill>
                  <a:schemeClr val="tx1"/>
                </a:solidFill>
              </a:rPr>
              <a:t>- less </a:t>
            </a:r>
            <a:r>
              <a:rPr lang="hu-HU" dirty="0" err="1">
                <a:solidFill>
                  <a:schemeClr val="tx1"/>
                </a:solidFill>
              </a:rPr>
              <a:t>or</a:t>
            </a:r>
            <a:r>
              <a:rPr lang="hu-HU" dirty="0">
                <a:solidFill>
                  <a:schemeClr val="tx1"/>
                </a:solidFill>
              </a:rPr>
              <a:t> no </a:t>
            </a:r>
            <a:r>
              <a:rPr lang="hu-HU" dirty="0" err="1">
                <a:solidFill>
                  <a:schemeClr val="tx1"/>
                </a:solidFill>
              </a:rPr>
              <a:t>smoking</a:t>
            </a:r>
            <a:endParaRPr lang="hu-HU" dirty="0">
              <a:solidFill>
                <a:schemeClr val="tx1"/>
              </a:solidFill>
            </a:endParaRPr>
          </a:p>
          <a:p>
            <a:r>
              <a:rPr lang="hu-HU" dirty="0">
                <a:solidFill>
                  <a:schemeClr val="tx1"/>
                </a:solidFill>
              </a:rPr>
              <a:t>- </a:t>
            </a:r>
            <a:r>
              <a:rPr lang="hu-HU" dirty="0" err="1">
                <a:solidFill>
                  <a:schemeClr val="tx1"/>
                </a:solidFill>
              </a:rPr>
              <a:t>increasing</a:t>
            </a:r>
            <a:r>
              <a:rPr lang="hu-HU" dirty="0">
                <a:solidFill>
                  <a:schemeClr val="tx1"/>
                </a:solidFill>
              </a:rPr>
              <a:t> </a:t>
            </a:r>
            <a:r>
              <a:rPr lang="hu-HU" dirty="0" err="1">
                <a:solidFill>
                  <a:schemeClr val="tx1"/>
                </a:solidFill>
              </a:rPr>
              <a:t>physical</a:t>
            </a:r>
            <a:r>
              <a:rPr lang="hu-HU" dirty="0">
                <a:solidFill>
                  <a:schemeClr val="tx1"/>
                </a:solidFill>
              </a:rPr>
              <a:t> </a:t>
            </a:r>
            <a:r>
              <a:rPr lang="hu-HU" dirty="0" err="1">
                <a:solidFill>
                  <a:schemeClr val="tx1"/>
                </a:solidFill>
              </a:rPr>
              <a:t>activity</a:t>
            </a:r>
            <a:endParaRPr lang="hu-HU" dirty="0">
              <a:solidFill>
                <a:schemeClr val="tx1"/>
              </a:solidFill>
            </a:endParaRPr>
          </a:p>
          <a:p>
            <a:r>
              <a:rPr lang="hu-HU" dirty="0">
                <a:solidFill>
                  <a:schemeClr val="tx1"/>
                </a:solidFill>
              </a:rPr>
              <a:t>- </a:t>
            </a:r>
            <a:r>
              <a:rPr lang="hu-HU" dirty="0" err="1">
                <a:solidFill>
                  <a:schemeClr val="tx1"/>
                </a:solidFill>
              </a:rPr>
              <a:t>stress</a:t>
            </a:r>
            <a:r>
              <a:rPr lang="hu-HU" dirty="0">
                <a:solidFill>
                  <a:schemeClr val="tx1"/>
                </a:solidFill>
              </a:rPr>
              <a:t> relief, </a:t>
            </a:r>
            <a:r>
              <a:rPr lang="hu-HU" dirty="0" err="1">
                <a:solidFill>
                  <a:schemeClr val="tx1"/>
                </a:solidFill>
              </a:rPr>
              <a:t>meditation</a:t>
            </a:r>
            <a:r>
              <a:rPr lang="hu-HU" dirty="0">
                <a:solidFill>
                  <a:schemeClr val="tx1"/>
                </a:solidFill>
              </a:rPr>
              <a:t> (</a:t>
            </a:r>
            <a:r>
              <a:rPr lang="hu-HU" dirty="0" err="1">
                <a:solidFill>
                  <a:schemeClr val="tx1"/>
                </a:solidFill>
              </a:rPr>
              <a:t>yoga</a:t>
            </a:r>
            <a:r>
              <a:rPr lang="hu-HU" dirty="0">
                <a:solidFill>
                  <a:schemeClr val="tx1"/>
                </a:solidFill>
              </a:rPr>
              <a:t>)</a:t>
            </a:r>
          </a:p>
          <a:p>
            <a:pPr marL="0" lvl="0" indent="0" algn="l" rtl="0">
              <a:lnSpc>
                <a:spcPct val="90000"/>
              </a:lnSpc>
              <a:spcBef>
                <a:spcPts val="0"/>
              </a:spcBef>
              <a:spcAft>
                <a:spcPts val="0"/>
              </a:spcAft>
              <a:buClr>
                <a:srgbClr val="888888"/>
              </a:buClr>
              <a:buSzPts val="2400"/>
              <a:buNone/>
            </a:pPr>
            <a:endParaRPr sz="2000" b="0" i="0" u="none" strike="noStrike" dirty="0">
              <a:solidFill>
                <a:srgbClr val="000000"/>
              </a:solidFill>
              <a:latin typeface="Arial"/>
              <a:ea typeface="Arial"/>
              <a:cs typeface="Arial"/>
              <a:sym typeface="Arial"/>
            </a:endParaRPr>
          </a:p>
        </p:txBody>
      </p:sp>
      <p:sp>
        <p:nvSpPr>
          <p:cNvPr id="299" name="Google Shape;299;p17"/>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0" name="Google Shape;300;p17"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01" name="Google Shape;301;p17"/>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02" name="Google Shape;302;p17"/>
          <p:cNvSpPr txBox="1"/>
          <p:nvPr/>
        </p:nvSpPr>
        <p:spPr>
          <a:xfrm>
            <a:off x="2926080" y="6441710"/>
            <a:ext cx="83863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p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8" name="Google Shape;308;p18"/>
          <p:cNvSpPr txBox="1">
            <a:spLocks noGrp="1"/>
          </p:cNvSpPr>
          <p:nvPr>
            <p:ph type="title"/>
          </p:nvPr>
        </p:nvSpPr>
        <p:spPr>
          <a:xfrm>
            <a:off x="1193538" y="685878"/>
            <a:ext cx="6247722" cy="1283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sz="3600" dirty="0">
                <a:latin typeface="Arial"/>
                <a:ea typeface="Arial"/>
                <a:cs typeface="Arial"/>
                <a:sym typeface="Arial"/>
              </a:rPr>
              <a:t>Results </a:t>
            </a:r>
            <a:endParaRPr dirty="0">
              <a:latin typeface="Arial"/>
              <a:ea typeface="Arial"/>
              <a:cs typeface="Arial"/>
              <a:sym typeface="Arial"/>
            </a:endParaRPr>
          </a:p>
        </p:txBody>
      </p:sp>
      <p:sp>
        <p:nvSpPr>
          <p:cNvPr id="309" name="Google Shape;309;p18"/>
          <p:cNvSpPr txBox="1">
            <a:spLocks noGrp="1"/>
          </p:cNvSpPr>
          <p:nvPr>
            <p:ph type="body" idx="1"/>
          </p:nvPr>
        </p:nvSpPr>
        <p:spPr>
          <a:xfrm>
            <a:off x="1298332" y="1508759"/>
            <a:ext cx="6401559" cy="384048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None/>
            </a:pPr>
            <a:r>
              <a:rPr lang="hu-HU" sz="1800" dirty="0" err="1">
                <a:latin typeface="Calibri" panose="020F0502020204030204" pitchFamily="34" charset="0"/>
                <a:ea typeface="Sorts Mill Goudy"/>
                <a:cs typeface="Calibri" panose="020F0502020204030204" pitchFamily="34" charset="0"/>
                <a:sym typeface="Sorts Mill Goudy"/>
              </a:rPr>
              <a:t>After</a:t>
            </a:r>
            <a:r>
              <a:rPr lang="hu-HU" sz="1800" dirty="0">
                <a:latin typeface="Calibri" panose="020F0502020204030204" pitchFamily="34" charset="0"/>
                <a:ea typeface="Sorts Mill Goudy"/>
                <a:cs typeface="Calibri" panose="020F0502020204030204" pitchFamily="34" charset="0"/>
                <a:sym typeface="Sorts Mill Goudy"/>
              </a:rPr>
              <a:t> 2 </a:t>
            </a:r>
            <a:r>
              <a:rPr lang="hu-HU" sz="1800" dirty="0" err="1">
                <a:latin typeface="Calibri" panose="020F0502020204030204" pitchFamily="34" charset="0"/>
                <a:ea typeface="Sorts Mill Goudy"/>
                <a:cs typeface="Calibri" panose="020F0502020204030204" pitchFamily="34" charset="0"/>
                <a:sym typeface="Sorts Mill Goudy"/>
              </a:rPr>
              <a:t>months</a:t>
            </a:r>
            <a:r>
              <a:rPr lang="hu-HU" sz="1800" dirty="0">
                <a:latin typeface="Calibri" panose="020F0502020204030204" pitchFamily="34" charset="0"/>
                <a:ea typeface="Sorts Mill Goudy"/>
                <a:cs typeface="Calibri" panose="020F0502020204030204" pitchFamily="34" charset="0"/>
                <a:sym typeface="Sorts Mill Goudy"/>
              </a:rPr>
              <a:t>: </a:t>
            </a:r>
            <a:endParaRPr sz="1800" b="0" i="0" u="none" strike="noStrike" dirty="0">
              <a:latin typeface="Calibri" panose="020F0502020204030204" pitchFamily="34" charset="0"/>
              <a:ea typeface="Sorts Mill Goudy"/>
              <a:cs typeface="Calibri" panose="020F0502020204030204" pitchFamily="34" charset="0"/>
              <a:sym typeface="Sorts Mill Goudy"/>
            </a:endParaRPr>
          </a:p>
          <a:p>
            <a:pPr marL="0" lvl="0" indent="0">
              <a:lnSpc>
                <a:spcPct val="100000"/>
              </a:lnSpc>
              <a:spcBef>
                <a:spcPts val="600"/>
              </a:spcBef>
              <a:buNone/>
            </a:pPr>
            <a:r>
              <a:rPr lang="en-US" sz="2000" dirty="0"/>
              <a:t>Blood pressure values: values around 1</a:t>
            </a:r>
            <a:r>
              <a:rPr lang="hu-HU" sz="2000" dirty="0"/>
              <a:t>30</a:t>
            </a:r>
            <a:r>
              <a:rPr lang="en-US" sz="2000" dirty="0"/>
              <a:t>/</a:t>
            </a:r>
            <a:r>
              <a:rPr lang="hu-HU" sz="2000" dirty="0"/>
              <a:t>80</a:t>
            </a:r>
            <a:r>
              <a:rPr lang="en-US" sz="2000" dirty="0"/>
              <a:t> mmHg</a:t>
            </a:r>
            <a:r>
              <a:rPr lang="hu-HU" sz="2000" dirty="0"/>
              <a:t> (</a:t>
            </a:r>
            <a:r>
              <a:rPr lang="hu-HU" sz="2000" dirty="0" err="1"/>
              <a:t>blood</a:t>
            </a:r>
            <a:r>
              <a:rPr lang="hu-HU" sz="2000" dirty="0"/>
              <a:t> </a:t>
            </a:r>
            <a:r>
              <a:rPr lang="hu-HU" sz="2000" dirty="0" err="1"/>
              <a:t>pressure</a:t>
            </a:r>
            <a:r>
              <a:rPr lang="hu-HU" sz="2000" dirty="0"/>
              <a:t> </a:t>
            </a:r>
            <a:r>
              <a:rPr lang="hu-HU" sz="2000" dirty="0" err="1"/>
              <a:t>diary</a:t>
            </a:r>
            <a:r>
              <a:rPr lang="hu-HU" sz="2000" dirty="0"/>
              <a:t>)</a:t>
            </a:r>
          </a:p>
          <a:p>
            <a:pPr marL="0" lvl="0" indent="0">
              <a:lnSpc>
                <a:spcPct val="100000"/>
              </a:lnSpc>
              <a:spcBef>
                <a:spcPts val="600"/>
              </a:spcBef>
              <a:buNone/>
            </a:pPr>
            <a:r>
              <a:rPr lang="hu-HU" sz="2000" dirty="0"/>
              <a:t>T</a:t>
            </a:r>
            <a:r>
              <a:rPr lang="en-US" sz="2000" dirty="0"/>
              <a:t>he spikes in blood pressure stopped</a:t>
            </a:r>
            <a:r>
              <a:rPr lang="hu-HU" sz="2000" dirty="0"/>
              <a:t>!</a:t>
            </a:r>
          </a:p>
          <a:p>
            <a:pPr marL="0" lvl="0" indent="0">
              <a:lnSpc>
                <a:spcPct val="100000"/>
              </a:lnSpc>
              <a:spcBef>
                <a:spcPts val="600"/>
              </a:spcBef>
              <a:buNone/>
            </a:pPr>
            <a:r>
              <a:rPr lang="hu-HU" sz="1800" dirty="0">
                <a:latin typeface="Calibri" panose="020F0502020204030204" pitchFamily="34" charset="0"/>
                <a:ea typeface="Sorts Mill Goudy"/>
                <a:cs typeface="Calibri" panose="020F0502020204030204" pitchFamily="34" charset="0"/>
                <a:sym typeface="Sorts Mill Goudy"/>
              </a:rPr>
              <a:t>C</a:t>
            </a:r>
            <a:r>
              <a:rPr lang="en-US" sz="1800" dirty="0" err="1">
                <a:latin typeface="Calibri" panose="020F0502020204030204" pitchFamily="34" charset="0"/>
                <a:ea typeface="Sorts Mill Goudy"/>
                <a:cs typeface="Calibri" panose="020F0502020204030204" pitchFamily="34" charset="0"/>
                <a:sym typeface="Sorts Mill Goudy"/>
              </a:rPr>
              <a:t>omplaints</a:t>
            </a:r>
            <a:r>
              <a:rPr lang="en-US" sz="1800" dirty="0">
                <a:latin typeface="Calibri" panose="020F0502020204030204" pitchFamily="34" charset="0"/>
                <a:ea typeface="Sorts Mill Goudy"/>
                <a:cs typeface="Calibri" panose="020F0502020204030204" pitchFamily="34" charset="0"/>
                <a:sym typeface="Sorts Mill Goudy"/>
              </a:rPr>
              <a:t>: frequent headaches have stopped,  malaise and tiredness are greatly reduced</a:t>
            </a:r>
            <a:endParaRPr lang="hu-HU" sz="1800" dirty="0">
              <a:latin typeface="Calibri" panose="020F0502020204030204" pitchFamily="34" charset="0"/>
              <a:ea typeface="Sorts Mill Goudy"/>
              <a:cs typeface="Calibri" panose="020F0502020204030204" pitchFamily="34" charset="0"/>
              <a:sym typeface="Sorts Mill Goudy"/>
            </a:endParaRPr>
          </a:p>
          <a:p>
            <a:pPr marL="0" lvl="0" indent="0">
              <a:lnSpc>
                <a:spcPct val="100000"/>
              </a:lnSpc>
              <a:spcBef>
                <a:spcPts val="600"/>
              </a:spcBef>
              <a:buNone/>
            </a:pPr>
            <a:endParaRPr lang="hu-HU" sz="1800" dirty="0">
              <a:latin typeface="Calibri" panose="020F0502020204030204" pitchFamily="34" charset="0"/>
              <a:ea typeface="Sorts Mill Goudy"/>
              <a:cs typeface="Calibri" panose="020F0502020204030204" pitchFamily="34" charset="0"/>
              <a:sym typeface="Sorts Mill Goudy"/>
            </a:endParaRPr>
          </a:p>
          <a:p>
            <a:pPr marL="0" lvl="0" indent="0">
              <a:lnSpc>
                <a:spcPct val="100000"/>
              </a:lnSpc>
              <a:spcBef>
                <a:spcPts val="600"/>
              </a:spcBef>
              <a:buNone/>
            </a:pPr>
            <a:r>
              <a:rPr lang="hu-HU" sz="1800" dirty="0"/>
              <a:t>Labor </a:t>
            </a:r>
            <a:r>
              <a:rPr lang="hu-HU" sz="1800" dirty="0" err="1"/>
              <a:t>control</a:t>
            </a:r>
            <a:r>
              <a:rPr lang="hu-HU" sz="1800" dirty="0"/>
              <a:t> (</a:t>
            </a:r>
            <a:r>
              <a:rPr lang="hu-HU" sz="1800" dirty="0" err="1"/>
              <a:t>after</a:t>
            </a:r>
            <a:r>
              <a:rPr lang="hu-HU" sz="1800" dirty="0"/>
              <a:t> 3 </a:t>
            </a:r>
            <a:r>
              <a:rPr lang="hu-HU" sz="1800" dirty="0" err="1"/>
              <a:t>months</a:t>
            </a:r>
            <a:r>
              <a:rPr lang="hu-HU" sz="1800" dirty="0"/>
              <a:t>):</a:t>
            </a:r>
          </a:p>
          <a:p>
            <a:pPr marL="0" lvl="0" indent="0">
              <a:lnSpc>
                <a:spcPct val="100000"/>
              </a:lnSpc>
              <a:spcBef>
                <a:spcPts val="600"/>
              </a:spcBef>
              <a:buNone/>
            </a:pPr>
            <a:r>
              <a:rPr lang="hu-HU" sz="1800" dirty="0" err="1"/>
              <a:t>Cholesterol</a:t>
            </a:r>
            <a:r>
              <a:rPr lang="hu-HU" sz="1800" dirty="0"/>
              <a:t>: 6.9 </a:t>
            </a:r>
            <a:r>
              <a:rPr lang="hu-HU" sz="1800" dirty="0" err="1"/>
              <a:t>mmol</a:t>
            </a:r>
            <a:r>
              <a:rPr lang="hu-HU" sz="1800" dirty="0"/>
              <a:t>/l * -</a:t>
            </a:r>
            <a:r>
              <a:rPr lang="hu-HU" sz="2000" dirty="0">
                <a:solidFill>
                  <a:srgbClr val="FF0000"/>
                </a:solidFill>
              </a:rPr>
              <a:t>5,3</a:t>
            </a:r>
            <a:r>
              <a:rPr lang="hu-HU" sz="1800" dirty="0"/>
              <a:t> </a:t>
            </a:r>
            <a:r>
              <a:rPr lang="hu-HU" sz="1800" dirty="0" err="1"/>
              <a:t>mmol</a:t>
            </a:r>
            <a:r>
              <a:rPr lang="hu-HU" sz="1800" dirty="0"/>
              <a:t>/l (2.5 - 5.2) </a:t>
            </a:r>
            <a:r>
              <a:rPr lang="hu-HU" sz="1800" dirty="0" err="1"/>
              <a:t>Triglyceride</a:t>
            </a:r>
            <a:r>
              <a:rPr lang="hu-HU" sz="1800" dirty="0"/>
              <a:t>: 3.3 </a:t>
            </a:r>
            <a:r>
              <a:rPr lang="hu-HU" sz="1800" dirty="0" err="1"/>
              <a:t>mmol</a:t>
            </a:r>
            <a:r>
              <a:rPr lang="hu-HU" sz="1800" dirty="0"/>
              <a:t>/l *-</a:t>
            </a:r>
            <a:r>
              <a:rPr lang="hu-HU" sz="2000" dirty="0">
                <a:solidFill>
                  <a:srgbClr val="FF0000"/>
                </a:solidFill>
              </a:rPr>
              <a:t>2,5</a:t>
            </a:r>
            <a:r>
              <a:rPr lang="hu-HU" sz="1800" dirty="0"/>
              <a:t> </a:t>
            </a:r>
            <a:r>
              <a:rPr lang="hu-HU" sz="1800" dirty="0" err="1"/>
              <a:t>mmol</a:t>
            </a:r>
            <a:r>
              <a:rPr lang="hu-HU" sz="1800" dirty="0"/>
              <a:t>/l (0.1 - 2.3)</a:t>
            </a:r>
          </a:p>
          <a:p>
            <a:pPr marL="0" lvl="0" indent="0">
              <a:lnSpc>
                <a:spcPct val="100000"/>
              </a:lnSpc>
              <a:spcBef>
                <a:spcPts val="600"/>
              </a:spcBef>
              <a:buNone/>
            </a:pPr>
            <a:r>
              <a:rPr lang="hu-HU" sz="1800" dirty="0"/>
              <a:t>HDL </a:t>
            </a:r>
            <a:r>
              <a:rPr lang="hu-HU" sz="1800" dirty="0" err="1"/>
              <a:t>cholesterol</a:t>
            </a:r>
            <a:r>
              <a:rPr lang="hu-HU" sz="1800" dirty="0"/>
              <a:t>: 1.30 </a:t>
            </a:r>
            <a:r>
              <a:rPr lang="hu-HU" sz="1800" dirty="0" err="1"/>
              <a:t>mmol</a:t>
            </a:r>
            <a:r>
              <a:rPr lang="hu-HU" sz="1800" dirty="0"/>
              <a:t>/l -</a:t>
            </a:r>
            <a:r>
              <a:rPr lang="hu-HU" sz="2000" dirty="0">
                <a:solidFill>
                  <a:srgbClr val="FF0000"/>
                </a:solidFill>
              </a:rPr>
              <a:t>2.2</a:t>
            </a:r>
            <a:r>
              <a:rPr lang="hu-HU" sz="1800" dirty="0"/>
              <a:t> </a:t>
            </a:r>
            <a:r>
              <a:rPr lang="hu-HU" sz="1800" dirty="0" err="1"/>
              <a:t>mmol</a:t>
            </a:r>
            <a:r>
              <a:rPr lang="hu-HU" sz="1800" dirty="0"/>
              <a:t>/l (0.90 - 2.29) LDL-D: 4.25 </a:t>
            </a:r>
            <a:r>
              <a:rPr lang="hu-HU" sz="1800" dirty="0" err="1"/>
              <a:t>mmol</a:t>
            </a:r>
            <a:r>
              <a:rPr lang="hu-HU" sz="1800" dirty="0"/>
              <a:t>/l * -</a:t>
            </a:r>
            <a:r>
              <a:rPr lang="hu-HU" sz="2000" dirty="0">
                <a:solidFill>
                  <a:srgbClr val="FF0000"/>
                </a:solidFill>
              </a:rPr>
              <a:t>3,5 </a:t>
            </a:r>
            <a:r>
              <a:rPr lang="hu-HU" sz="1800" dirty="0" err="1"/>
              <a:t>mmol</a:t>
            </a:r>
            <a:r>
              <a:rPr lang="hu-HU" sz="1800" dirty="0"/>
              <a:t>/l(1.60 - 3.30)</a:t>
            </a:r>
          </a:p>
          <a:p>
            <a:pPr marL="0" lvl="0" indent="0">
              <a:lnSpc>
                <a:spcPct val="100000"/>
              </a:lnSpc>
              <a:spcBef>
                <a:spcPts val="600"/>
              </a:spcBef>
              <a:buNone/>
            </a:pPr>
            <a:endParaRPr lang="hu-HU" sz="1800" dirty="0">
              <a:latin typeface="Sorts Mill Goudy"/>
              <a:ea typeface="Sorts Mill Goudy"/>
              <a:cs typeface="Sorts Mill Goudy"/>
              <a:sym typeface="Sorts Mill Goudy"/>
            </a:endParaRPr>
          </a:p>
          <a:p>
            <a:pPr marL="0" lvl="0" indent="0">
              <a:lnSpc>
                <a:spcPct val="100000"/>
              </a:lnSpc>
              <a:spcBef>
                <a:spcPts val="600"/>
              </a:spcBef>
              <a:buNone/>
            </a:pPr>
            <a:endParaRPr lang="hu-HU" sz="1800" dirty="0">
              <a:latin typeface="Calibri" panose="020F0502020204030204" pitchFamily="34" charset="0"/>
              <a:ea typeface="Sorts Mill Goudy"/>
              <a:cs typeface="Calibri" panose="020F0502020204030204" pitchFamily="34" charset="0"/>
              <a:sym typeface="Sorts Mill Goudy"/>
            </a:endParaRPr>
          </a:p>
          <a:p>
            <a:pPr marL="0" lvl="0" indent="0" algn="l" rtl="0">
              <a:lnSpc>
                <a:spcPct val="90000"/>
              </a:lnSpc>
              <a:spcBef>
                <a:spcPts val="1000"/>
              </a:spcBef>
              <a:spcAft>
                <a:spcPts val="0"/>
              </a:spcAft>
              <a:buClr>
                <a:schemeClr val="dk1"/>
              </a:buClr>
              <a:buSzPts val="1600"/>
              <a:buNone/>
            </a:pPr>
            <a:endParaRPr sz="1600" dirty="0">
              <a:latin typeface="Sorts Mill Goudy"/>
              <a:ea typeface="Sorts Mill Goudy"/>
              <a:cs typeface="Sorts Mill Goudy"/>
              <a:sym typeface="Sorts Mill Goudy"/>
            </a:endParaRPr>
          </a:p>
        </p:txBody>
      </p:sp>
      <p:sp>
        <p:nvSpPr>
          <p:cNvPr id="310" name="Google Shape;310;p18"/>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1" name="Google Shape;311;p18"/>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2" name="Google Shape;312;p18"/>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3" name="Google Shape;313;p18"/>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14" name="Google Shape;314;p18"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315" name="Google Shape;315;p18"/>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16" name="Google Shape;316;p18"/>
          <p:cNvSpPr txBox="1"/>
          <p:nvPr/>
        </p:nvSpPr>
        <p:spPr>
          <a:xfrm>
            <a:off x="2917372" y="6420849"/>
            <a:ext cx="92746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0"/>
        <p:cNvGrpSpPr/>
        <p:nvPr/>
      </p:nvGrpSpPr>
      <p:grpSpPr>
        <a:xfrm>
          <a:off x="0" y="0"/>
          <a:ext cx="0" cy="0"/>
          <a:chOff x="0" y="0"/>
          <a:chExt cx="0" cy="0"/>
        </a:xfrm>
      </p:grpSpPr>
      <p:sp>
        <p:nvSpPr>
          <p:cNvPr id="9223" name="Rectangle 922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25" name="Group 922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9226" name="Freeform: Shape 922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2" name="Rectangle 922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33" name="Rectangle 922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1" name="Isosceles Triangle 923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Google Shape;321;p19"/>
          <p:cNvSpPr/>
          <p:nvPr/>
        </p:nvSpPr>
        <p:spPr>
          <a:xfrm rot="16200000">
            <a:off x="1359112" y="1183819"/>
            <a:ext cx="2981853" cy="312975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19"/>
          <p:cNvSpPr txBox="1">
            <a:spLocks noGrp="1"/>
          </p:cNvSpPr>
          <p:nvPr>
            <p:ph type="title" idx="4294967295"/>
          </p:nvPr>
        </p:nvSpPr>
        <p:spPr>
          <a:xfrm>
            <a:off x="1674335" y="1644486"/>
            <a:ext cx="2351405" cy="2278988"/>
          </a:xfrm>
          <a:prstGeom prst="rect">
            <a:avLst/>
          </a:prstGeom>
          <a:noFill/>
          <a:ln>
            <a:noFill/>
          </a:ln>
        </p:spPr>
        <p:txBody>
          <a:bodyPr spcFirstLastPara="1" wrap="square" lIns="91425" tIns="45700" rIns="91425" bIns="45700" anchor="ctr" anchorCtr="0">
            <a:normAutofit/>
          </a:bodyPr>
          <a:lstStyle/>
          <a:p>
            <a:pPr algn="ctr">
              <a:buClr>
                <a:srgbClr val="FFFFFF"/>
              </a:buClr>
              <a:buSzPts val="3600"/>
            </a:pPr>
            <a:r>
              <a:rPr lang="en-US" sz="3204" b="0" i="0" u="none" strike="noStrike" cap="none" dirty="0">
                <a:solidFill>
                  <a:srgbClr val="FFFFFF"/>
                </a:solidFill>
                <a:latin typeface="Calibri"/>
                <a:ea typeface="Calibri"/>
                <a:cs typeface="Calibri"/>
                <a:sym typeface="Calibri"/>
              </a:rPr>
              <a:t>Research Studies </a:t>
            </a:r>
            <a:endParaRPr lang="en-US" dirty="0"/>
          </a:p>
        </p:txBody>
      </p:sp>
      <p:sp>
        <p:nvSpPr>
          <p:cNvPr id="324" name="Google Shape;324;p19"/>
          <p:cNvSpPr/>
          <p:nvPr/>
        </p:nvSpPr>
        <p:spPr>
          <a:xfrm rot="10800000" flipH="1">
            <a:off x="492369" y="6386962"/>
            <a:ext cx="11056164" cy="471037"/>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25" name="Google Shape;325;p19"/>
          <p:cNvSpPr txBox="1"/>
          <p:nvPr/>
        </p:nvSpPr>
        <p:spPr>
          <a:xfrm>
            <a:off x="2459685" y="6430894"/>
            <a:ext cx="8208010" cy="415779"/>
          </a:xfrm>
          <a:prstGeom prst="rect">
            <a:avLst/>
          </a:prstGeom>
          <a:noFill/>
          <a:ln>
            <a:noFill/>
          </a:ln>
        </p:spPr>
        <p:txBody>
          <a:bodyPr spcFirstLastPara="1" wrap="square" lIns="91425" tIns="45700" rIns="91425" bIns="45700" anchor="t" anchorCtr="0">
            <a:spAutoFit/>
          </a:bodyPr>
          <a:lstStyle/>
          <a:p>
            <a:pPr>
              <a:spcAft>
                <a:spcPts val="600"/>
              </a:spcAft>
            </a:pPr>
            <a:r>
              <a:rPr lang="en-US" sz="1602" b="0" i="0" u="none" strike="noStrike" cap="none" dirty="0">
                <a:solidFill>
                  <a:srgbClr val="FEE599"/>
                </a:solidFill>
                <a:latin typeface="Times New Roman"/>
                <a:ea typeface="Arial"/>
                <a:cs typeface="Times New Roman"/>
                <a:sym typeface="Times New Roman"/>
              </a:rPr>
              <a:t>International Science Nutrition Society – CURARE CAUSAM - ISNS 2023 </a:t>
            </a:r>
            <a:endParaRPr lang="en-US" dirty="0"/>
          </a:p>
        </p:txBody>
      </p:sp>
      <p:pic>
        <p:nvPicPr>
          <p:cNvPr id="9218" name="Picture 2" descr="Clinical Trials - Ask Hematologist | Understand Hematology">
            <a:extLst>
              <a:ext uri="{FF2B5EF4-FFF2-40B4-BE49-F238E27FC236}">
                <a16:creationId xmlns:a16="http://schemas.microsoft.com/office/drawing/2014/main" id="{12275A3F-F3F8-ACBE-F8C3-02F41A3DF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123" y="874387"/>
            <a:ext cx="6342651" cy="418615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314;p18" descr="Picture 7">
            <a:extLst>
              <a:ext uri="{FF2B5EF4-FFF2-40B4-BE49-F238E27FC236}">
                <a16:creationId xmlns:a16="http://schemas.microsoft.com/office/drawing/2014/main" id="{7EA4A7EA-2EAC-26ED-4F17-8854072798F3}"/>
              </a:ext>
            </a:extLst>
          </p:cNvPr>
          <p:cNvPicPr preferRelativeResize="0"/>
          <p:nvPr/>
        </p:nvPicPr>
        <p:blipFill rotWithShape="1">
          <a:blip r:embed="rId4">
            <a:alphaModFix/>
          </a:blip>
          <a:srcRect/>
          <a:stretch/>
        </p:blipFill>
        <p:spPr>
          <a:xfrm>
            <a:off x="10236851" y="5104468"/>
            <a:ext cx="1999737" cy="1797463"/>
          </a:xfrm>
          <a:prstGeom prst="rect">
            <a:avLst/>
          </a:prstGeom>
          <a:noFill/>
          <a:ln>
            <a:noFill/>
          </a:ln>
        </p:spPr>
      </p:pic>
      <p:sp>
        <p:nvSpPr>
          <p:cNvPr id="5" name="Google Shape;228;p11">
            <a:extLst>
              <a:ext uri="{FF2B5EF4-FFF2-40B4-BE49-F238E27FC236}">
                <a16:creationId xmlns:a16="http://schemas.microsoft.com/office/drawing/2014/main" id="{A0938D7D-65A8-D494-6A31-A35A9CB07D75}"/>
              </a:ext>
            </a:extLst>
          </p:cNvPr>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
          <p:cNvSpPr txBox="1">
            <a:spLocks noGrp="1"/>
          </p:cNvSpPr>
          <p:nvPr>
            <p:ph type="ctrTitle"/>
          </p:nvPr>
        </p:nvSpPr>
        <p:spPr>
          <a:xfrm>
            <a:off x="1928982" y="1051948"/>
            <a:ext cx="5238466" cy="299141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600"/>
              <a:buFont typeface="Times New Roman"/>
              <a:buNone/>
            </a:pPr>
            <a:r>
              <a:rPr lang="en-US" sz="6600" dirty="0">
                <a:latin typeface="Times New Roman"/>
                <a:ea typeface="Times New Roman"/>
                <a:cs typeface="Times New Roman"/>
                <a:sym typeface="Times New Roman"/>
              </a:rPr>
              <a:t>ISNS </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CASE</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STUDY</a:t>
            </a:r>
            <a:endParaRPr dirty="0"/>
          </a:p>
        </p:txBody>
      </p:sp>
      <p:sp>
        <p:nvSpPr>
          <p:cNvPr id="103" name="Google Shape;103;p2"/>
          <p:cNvSpPr txBox="1">
            <a:spLocks noGrp="1"/>
          </p:cNvSpPr>
          <p:nvPr>
            <p:ph type="subTitle" idx="1"/>
          </p:nvPr>
        </p:nvSpPr>
        <p:spPr>
          <a:xfrm>
            <a:off x="1928982" y="4140306"/>
            <a:ext cx="3947562" cy="216355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None/>
            </a:pPr>
            <a:r>
              <a:rPr lang="en-US" sz="2800" dirty="0">
                <a:latin typeface="Times New Roman"/>
                <a:ea typeface="Times New Roman"/>
                <a:cs typeface="Times New Roman"/>
                <a:sym typeface="Times New Roman"/>
              </a:rPr>
              <a:t>With Dr. Norbert </a:t>
            </a:r>
            <a:r>
              <a:rPr lang="en-US" sz="2800" dirty="0" err="1">
                <a:latin typeface="Times New Roman"/>
                <a:ea typeface="Times New Roman"/>
                <a:cs typeface="Times New Roman"/>
                <a:sym typeface="Times New Roman"/>
              </a:rPr>
              <a:t>Ketskes</a:t>
            </a:r>
            <a:r>
              <a:rPr lang="en-US" sz="2800" dirty="0">
                <a:latin typeface="Times New Roman"/>
                <a:ea typeface="Times New Roman"/>
                <a:cs typeface="Times New Roman"/>
                <a:sym typeface="Times New Roman"/>
              </a:rPr>
              <a:t> on High Blood Pressure (Hypertension)  </a:t>
            </a:r>
            <a:endParaRPr sz="3200" dirty="0"/>
          </a:p>
          <a:p>
            <a:pPr marL="0" lvl="0" indent="0" algn="l" rtl="0">
              <a:lnSpc>
                <a:spcPct val="100000"/>
              </a:lnSpc>
              <a:spcBef>
                <a:spcPts val="0"/>
              </a:spcBef>
              <a:spcAft>
                <a:spcPts val="0"/>
              </a:spcAft>
              <a:buClr>
                <a:schemeClr val="dk1"/>
              </a:buClr>
              <a:buSzPts val="2000"/>
              <a:buNone/>
            </a:pPr>
            <a:r>
              <a:rPr lang="en-US" sz="2000" dirty="0">
                <a:latin typeface="Times New Roman"/>
                <a:ea typeface="Times New Roman"/>
                <a:cs typeface="Times New Roman"/>
                <a:sym typeface="Times New Roman"/>
              </a:rPr>
              <a:t> </a:t>
            </a:r>
            <a:endParaRPr dirty="0"/>
          </a:p>
        </p:txBody>
      </p:sp>
      <p:sp>
        <p:nvSpPr>
          <p:cNvPr id="104" name="Google Shape;104;p2"/>
          <p:cNvSpPr/>
          <p:nvPr/>
        </p:nvSpPr>
        <p:spPr>
          <a:xfrm>
            <a:off x="5936819" y="651085"/>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 name="Google Shape;105;p2" descr="Picture 7"/>
          <p:cNvPicPr preferRelativeResize="0"/>
          <p:nvPr/>
        </p:nvPicPr>
        <p:blipFill rotWithShape="1">
          <a:blip r:embed="rId3">
            <a:alphaModFix/>
          </a:blip>
          <a:srcRect/>
          <a:stretch/>
        </p:blipFill>
        <p:spPr>
          <a:xfrm>
            <a:off x="7762351" y="1873557"/>
            <a:ext cx="3803039" cy="3822152"/>
          </a:xfrm>
          <a:prstGeom prst="rect">
            <a:avLst/>
          </a:prstGeom>
          <a:noFill/>
          <a:ln>
            <a:noFill/>
          </a:ln>
        </p:spPr>
      </p:pic>
      <p:sp>
        <p:nvSpPr>
          <p:cNvPr id="106" name="Google Shape;106;p2"/>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08" name="Google Shape;108;p2"/>
          <p:cNvSpPr txBox="1"/>
          <p:nvPr/>
        </p:nvSpPr>
        <p:spPr>
          <a:xfrm>
            <a:off x="2708518" y="6434047"/>
            <a:ext cx="89178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0"/>
          <p:cNvSpPr txBox="1">
            <a:spLocks noGrp="1"/>
          </p:cNvSpPr>
          <p:nvPr>
            <p:ph type="title"/>
          </p:nvPr>
        </p:nvSpPr>
        <p:spPr>
          <a:xfrm>
            <a:off x="1201615" y="177801"/>
            <a:ext cx="10515600" cy="1559780"/>
          </a:xfrm>
          <a:prstGeom prst="rect">
            <a:avLst/>
          </a:prstGeom>
          <a:noFill/>
          <a:ln>
            <a:noFill/>
          </a:ln>
        </p:spPr>
        <p:txBody>
          <a:bodyPr spcFirstLastPara="1" wrap="square" lIns="91425" tIns="45700" rIns="91425" bIns="45700" anchor="ctr" anchorCtr="0">
            <a:normAutofit fontScale="90000"/>
          </a:bodyPr>
          <a:lstStyle/>
          <a:p>
            <a:br>
              <a:rPr lang="en-US" sz="3100" b="1" i="0" dirty="0">
                <a:solidFill>
                  <a:srgbClr val="212121"/>
                </a:solidFill>
                <a:effectLst/>
                <a:latin typeface="Merriweather" pitchFamily="2" charset="77"/>
              </a:rPr>
            </a:br>
            <a:br>
              <a:rPr lang="en-US" sz="3100" b="1" i="0" dirty="0">
                <a:solidFill>
                  <a:srgbClr val="212121"/>
                </a:solidFill>
                <a:effectLst/>
                <a:latin typeface="Merriweather" pitchFamily="2" charset="77"/>
              </a:rPr>
            </a:br>
            <a:r>
              <a:rPr lang="en-US" sz="3100" b="1" i="0" dirty="0">
                <a:solidFill>
                  <a:srgbClr val="212121"/>
                </a:solidFill>
                <a:effectLst/>
                <a:latin typeface="Times New Roman" panose="02020603050405020304" pitchFamily="18" charset="0"/>
                <a:cs typeface="Times New Roman" panose="02020603050405020304" pitchFamily="18" charset="0"/>
              </a:rPr>
              <a:t>The effect of Curcumin/Turmeric on blood pressure modulation: A systematic review and meta-analysis</a:t>
            </a:r>
            <a:br>
              <a:rPr lang="en-US" sz="3100" b="1" i="0" dirty="0">
                <a:solidFill>
                  <a:srgbClr val="212121"/>
                </a:solidFill>
                <a:effectLst/>
                <a:latin typeface="Times New Roman" panose="02020603050405020304" pitchFamily="18" charset="0"/>
                <a:cs typeface="Times New Roman" panose="02020603050405020304" pitchFamily="18" charset="0"/>
              </a:rPr>
            </a:br>
            <a:r>
              <a:rPr lang="en-US" sz="1300" b="1" i="0" dirty="0">
                <a:solidFill>
                  <a:srgbClr val="0070C0"/>
                </a:solidFill>
                <a:effectLst/>
                <a:latin typeface="Times New Roman" panose="02020603050405020304" pitchFamily="18" charset="0"/>
                <a:cs typeface="Times New Roman" panose="02020603050405020304" pitchFamily="18" charset="0"/>
              </a:rPr>
              <a:t>Amir </a:t>
            </a:r>
            <a:r>
              <a:rPr lang="en-US" sz="1300" b="1" i="0" dirty="0" err="1">
                <a:solidFill>
                  <a:srgbClr val="0070C0"/>
                </a:solidFill>
                <a:effectLst/>
                <a:latin typeface="Times New Roman" panose="02020603050405020304" pitchFamily="18" charset="0"/>
                <a:cs typeface="Times New Roman" panose="02020603050405020304" pitchFamily="18" charset="0"/>
              </a:rPr>
              <a:t>Hadi</a:t>
            </a:r>
            <a:r>
              <a:rPr lang="en-US" sz="1300" b="1" i="0" dirty="0">
                <a:solidFill>
                  <a:srgbClr val="0070C0"/>
                </a:solidFill>
                <a:effectLst/>
                <a:latin typeface="Times New Roman" panose="02020603050405020304" pitchFamily="18" charset="0"/>
                <a:cs typeface="Times New Roman" panose="02020603050405020304" pitchFamily="18" charset="0"/>
              </a:rPr>
              <a:t>, </a:t>
            </a:r>
            <a:r>
              <a:rPr lang="en-US" sz="1300" b="1" i="0" dirty="0" err="1">
                <a:solidFill>
                  <a:srgbClr val="0070C0"/>
                </a:solidFill>
                <a:effectLst/>
                <a:latin typeface="Times New Roman" panose="02020603050405020304" pitchFamily="18" charset="0"/>
                <a:cs typeface="Times New Roman" panose="02020603050405020304" pitchFamily="18" charset="0"/>
              </a:rPr>
              <a:t>Makan</a:t>
            </a:r>
            <a:r>
              <a:rPr lang="en-US" sz="1300" b="1" i="0" dirty="0">
                <a:solidFill>
                  <a:srgbClr val="0070C0"/>
                </a:solidFill>
                <a:effectLst/>
                <a:latin typeface="Times New Roman" panose="02020603050405020304" pitchFamily="18" charset="0"/>
                <a:cs typeface="Times New Roman" panose="02020603050405020304" pitchFamily="18" charset="0"/>
              </a:rPr>
              <a:t> </a:t>
            </a:r>
            <a:r>
              <a:rPr lang="en-US" sz="1300" b="1" i="0" dirty="0" err="1">
                <a:solidFill>
                  <a:srgbClr val="0070C0"/>
                </a:solidFill>
                <a:effectLst/>
                <a:latin typeface="Times New Roman" panose="02020603050405020304" pitchFamily="18" charset="0"/>
                <a:cs typeface="Times New Roman" panose="02020603050405020304" pitchFamily="18" charset="0"/>
              </a:rPr>
              <a:t>Pourmasoumi</a:t>
            </a:r>
            <a:r>
              <a:rPr lang="en-US" sz="1300" b="1" i="0" dirty="0">
                <a:solidFill>
                  <a:srgbClr val="0070C0"/>
                </a:solidFill>
                <a:effectLst/>
                <a:latin typeface="Times New Roman" panose="02020603050405020304" pitchFamily="18" charset="0"/>
                <a:cs typeface="Times New Roman" panose="02020603050405020304" pitchFamily="18" charset="0"/>
              </a:rPr>
              <a:t>, Ehsan </a:t>
            </a:r>
            <a:r>
              <a:rPr lang="en-US" sz="1300" b="1" i="0" dirty="0" err="1">
                <a:solidFill>
                  <a:srgbClr val="0070C0"/>
                </a:solidFill>
                <a:effectLst/>
                <a:latin typeface="Times New Roman" panose="02020603050405020304" pitchFamily="18" charset="0"/>
                <a:cs typeface="Times New Roman" panose="02020603050405020304" pitchFamily="18" charset="0"/>
              </a:rPr>
              <a:t>Ghaedi</a:t>
            </a:r>
            <a:r>
              <a:rPr lang="en-US" sz="1300" b="1" i="0" dirty="0">
                <a:solidFill>
                  <a:srgbClr val="0070C0"/>
                </a:solidFill>
                <a:effectLst/>
                <a:latin typeface="Times New Roman" panose="02020603050405020304" pitchFamily="18" charset="0"/>
                <a:cs typeface="Times New Roman" panose="02020603050405020304" pitchFamily="18" charset="0"/>
              </a:rPr>
              <a:t>, </a:t>
            </a:r>
            <a:r>
              <a:rPr lang="en-US" sz="1300" b="1" i="0" dirty="0" err="1">
                <a:solidFill>
                  <a:srgbClr val="0070C0"/>
                </a:solidFill>
                <a:effectLst/>
                <a:latin typeface="Times New Roman" panose="02020603050405020304" pitchFamily="18" charset="0"/>
                <a:cs typeface="Times New Roman" panose="02020603050405020304" pitchFamily="18" charset="0"/>
              </a:rPr>
              <a:t>Amirohossein</a:t>
            </a:r>
            <a:r>
              <a:rPr lang="en-US" sz="1300" b="1" i="0" dirty="0">
                <a:solidFill>
                  <a:srgbClr val="0070C0"/>
                </a:solidFill>
                <a:effectLst/>
                <a:latin typeface="Times New Roman" panose="02020603050405020304" pitchFamily="18" charset="0"/>
                <a:cs typeface="Times New Roman" panose="02020603050405020304" pitchFamily="18" charset="0"/>
              </a:rPr>
              <a:t> </a:t>
            </a:r>
            <a:r>
              <a:rPr lang="en-US" sz="1300" b="1" i="0" dirty="0" err="1">
                <a:solidFill>
                  <a:srgbClr val="0070C0"/>
                </a:solidFill>
                <a:effectLst/>
                <a:latin typeface="Times New Roman" panose="02020603050405020304" pitchFamily="18" charset="0"/>
                <a:cs typeface="Times New Roman" panose="02020603050405020304" pitchFamily="18" charset="0"/>
              </a:rPr>
              <a:t>Sahebkar</a:t>
            </a:r>
            <a:br>
              <a:rPr lang="en-US" sz="3600" b="1" i="0" dirty="0">
                <a:solidFill>
                  <a:srgbClr val="212121"/>
                </a:solidFill>
                <a:effectLst/>
                <a:latin typeface="Merriweather" pitchFamily="2" charset="77"/>
              </a:rPr>
            </a:br>
            <a:endParaRPr sz="7200" dirty="0">
              <a:solidFill>
                <a:srgbClr val="0070C0"/>
              </a:solidFill>
              <a:latin typeface="Times New Roman"/>
              <a:ea typeface="Times New Roman"/>
              <a:cs typeface="Times New Roman"/>
              <a:sym typeface="Times New Roman"/>
            </a:endParaRPr>
          </a:p>
        </p:txBody>
      </p:sp>
      <p:sp>
        <p:nvSpPr>
          <p:cNvPr id="331" name="Google Shape;331;p20"/>
          <p:cNvSpPr txBox="1">
            <a:spLocks noGrp="1"/>
          </p:cNvSpPr>
          <p:nvPr>
            <p:ph type="body" idx="1"/>
          </p:nvPr>
        </p:nvSpPr>
        <p:spPr>
          <a:xfrm>
            <a:off x="1201615" y="1849071"/>
            <a:ext cx="10515600" cy="4351338"/>
          </a:xfrm>
          <a:prstGeom prst="rect">
            <a:avLst/>
          </a:prstGeom>
          <a:noFill/>
          <a:ln>
            <a:noFill/>
          </a:ln>
        </p:spPr>
        <p:txBody>
          <a:bodyPr spcFirstLastPara="1" wrap="square" lIns="91425" tIns="45700" rIns="91425" bIns="45700" anchor="t" anchorCtr="0">
            <a:normAutofit lnSpcReduction="10000"/>
          </a:bodyPr>
          <a:lstStyle/>
          <a:p>
            <a:pPr marL="228600" indent="-228600">
              <a:spcBef>
                <a:spcPts val="0"/>
              </a:spcBef>
              <a:buClr>
                <a:srgbClr val="212121"/>
              </a:buClr>
              <a:buSzPct val="100000"/>
            </a:pPr>
            <a:r>
              <a:rPr lang="en-US" sz="2000" b="0" i="0" dirty="0">
                <a:solidFill>
                  <a:srgbClr val="212121"/>
                </a:solidFill>
                <a:effectLst/>
                <a:latin typeface="Times New Roman" panose="02020603050405020304" pitchFamily="18" charset="0"/>
                <a:cs typeface="Times New Roman" panose="02020603050405020304" pitchFamily="18" charset="0"/>
              </a:rPr>
              <a:t>A systematic search was undertaken in Medline, Embase, Scopus, ISI Web of Science, Google Scholar and Cochrane library up to May 2019 to identify randomized clinical trials assessing the effect of curcumin/turmeric on systolic BP (SBP) and diastolic BP (DBP). A random-effects model was used to analyze the impact of combined trials. Cochrane Risk of Bias Tool was applied to assess potential risks of bias.</a:t>
            </a:r>
          </a:p>
          <a:p>
            <a:pPr marL="228600" indent="-228600">
              <a:spcBef>
                <a:spcPts val="0"/>
              </a:spcBef>
              <a:buClr>
                <a:srgbClr val="212121"/>
              </a:buClr>
              <a:buSzPct val="100000"/>
            </a:pPr>
            <a:r>
              <a:rPr lang="en-US" sz="2000" b="0" i="0" dirty="0">
                <a:solidFill>
                  <a:srgbClr val="212121"/>
                </a:solidFill>
                <a:effectLst/>
                <a:latin typeface="Times New Roman" panose="02020603050405020304" pitchFamily="18" charset="0"/>
                <a:cs typeface="Times New Roman" panose="02020603050405020304" pitchFamily="18" charset="0"/>
              </a:rPr>
              <a:t>A total of 11 studies comprising 734 participants were eligible and included in the meta-analysis to estimate pooled effect size. Results of the meta-analysis did not indicate any significant effect of curcumin/turmeric on SBP (-0.69 mmHg; 95% CI: -2.01, 0.64; I</a:t>
            </a:r>
            <a:r>
              <a:rPr lang="en-US" sz="2000" b="0" i="0" baseline="30000" dirty="0">
                <a:solidFill>
                  <a:srgbClr val="212121"/>
                </a:solidFill>
                <a:effectLst/>
                <a:latin typeface="Times New Roman" panose="02020603050405020304" pitchFamily="18" charset="0"/>
                <a:cs typeface="Times New Roman" panose="02020603050405020304" pitchFamily="18" charset="0"/>
              </a:rPr>
              <a:t>2</a:t>
            </a:r>
            <a:r>
              <a:rPr lang="en-US" sz="2000" b="0" i="0" dirty="0">
                <a:solidFill>
                  <a:srgbClr val="212121"/>
                </a:solidFill>
                <a:effectLst/>
                <a:latin typeface="Times New Roman" panose="02020603050405020304" pitchFamily="18" charset="0"/>
                <a:cs typeface="Times New Roman" panose="02020603050405020304" pitchFamily="18" charset="0"/>
              </a:rPr>
              <a:t> = 18%) and DBP (0.28 mmHg; 95% CI: -1.12, 1.68; I</a:t>
            </a:r>
            <a:r>
              <a:rPr lang="en-US" sz="2000" b="0" i="0" baseline="30000" dirty="0">
                <a:solidFill>
                  <a:srgbClr val="212121"/>
                </a:solidFill>
                <a:effectLst/>
                <a:latin typeface="Times New Roman" panose="02020603050405020304" pitchFamily="18" charset="0"/>
                <a:cs typeface="Times New Roman" panose="02020603050405020304" pitchFamily="18" charset="0"/>
              </a:rPr>
              <a:t>2</a:t>
            </a:r>
            <a:r>
              <a:rPr lang="en-US" sz="2000" b="0" i="0" dirty="0">
                <a:solidFill>
                  <a:srgbClr val="212121"/>
                </a:solidFill>
                <a:effectLst/>
                <a:latin typeface="Times New Roman" panose="02020603050405020304" pitchFamily="18" charset="0"/>
                <a:cs typeface="Times New Roman" panose="02020603050405020304" pitchFamily="18" charset="0"/>
              </a:rPr>
              <a:t> = 53%). However, subgroup analysis revealed a significant reduction only in SBP levels (-1.24 mmHg; 95% CI: -2.26, -0.22; I</a:t>
            </a:r>
            <a:r>
              <a:rPr lang="en-US" sz="2000" b="0" i="0" baseline="30000" dirty="0">
                <a:solidFill>
                  <a:srgbClr val="212121"/>
                </a:solidFill>
                <a:effectLst/>
                <a:latin typeface="Times New Roman" panose="02020603050405020304" pitchFamily="18" charset="0"/>
                <a:cs typeface="Times New Roman" panose="02020603050405020304" pitchFamily="18" charset="0"/>
              </a:rPr>
              <a:t>2</a:t>
            </a:r>
            <a:r>
              <a:rPr lang="en-US" sz="2000" b="0" i="0" dirty="0">
                <a:solidFill>
                  <a:srgbClr val="212121"/>
                </a:solidFill>
                <a:effectLst/>
                <a:latin typeface="Times New Roman" panose="02020603050405020304" pitchFamily="18" charset="0"/>
                <a:cs typeface="Times New Roman" panose="02020603050405020304" pitchFamily="18" charset="0"/>
              </a:rPr>
              <a:t> = 0%) but not DBP (0.29 mmHg; 95% CI: -0.65, 1.22; I</a:t>
            </a:r>
            <a:r>
              <a:rPr lang="en-US" sz="2000" b="0" i="0" baseline="30000" dirty="0">
                <a:solidFill>
                  <a:srgbClr val="212121"/>
                </a:solidFill>
                <a:effectLst/>
                <a:latin typeface="Times New Roman" panose="02020603050405020304" pitchFamily="18" charset="0"/>
                <a:cs typeface="Times New Roman" panose="02020603050405020304" pitchFamily="18" charset="0"/>
              </a:rPr>
              <a:t>2</a:t>
            </a:r>
            <a:r>
              <a:rPr lang="en-US" sz="2000" b="0" i="0" dirty="0">
                <a:solidFill>
                  <a:srgbClr val="212121"/>
                </a:solidFill>
                <a:effectLst/>
                <a:latin typeface="Times New Roman" panose="02020603050405020304" pitchFamily="18" charset="0"/>
                <a:cs typeface="Times New Roman" panose="02020603050405020304" pitchFamily="18" charset="0"/>
              </a:rPr>
              <a:t> = 1%) in studies with ≥12-week supplementation. No favorable effect of curcumin administration on SBP or DBP levels was found after stratification according to either participant's condition or type of intervention (turmeric, crude curcumin and high-absorption curcumin).</a:t>
            </a:r>
            <a:endParaRPr lang="en-US" sz="2000" dirty="0">
              <a:solidFill>
                <a:srgbClr val="212121"/>
              </a:solidFill>
              <a:latin typeface="Times New Roman" panose="02020603050405020304" pitchFamily="18" charset="0"/>
              <a:cs typeface="Times New Roman" panose="02020603050405020304" pitchFamily="18" charset="0"/>
            </a:endParaRPr>
          </a:p>
          <a:p>
            <a:pPr marL="228600" indent="-228600">
              <a:spcBef>
                <a:spcPts val="0"/>
              </a:spcBef>
              <a:buClr>
                <a:srgbClr val="212121"/>
              </a:buClr>
              <a:buSzPct val="100000"/>
            </a:pPr>
            <a:r>
              <a:rPr lang="en-US" sz="2000" b="0" i="0" dirty="0">
                <a:solidFill>
                  <a:srgbClr val="212121"/>
                </a:solidFill>
                <a:effectLst/>
                <a:latin typeface="Times New Roman" panose="02020603050405020304" pitchFamily="18" charset="0"/>
                <a:cs typeface="Times New Roman" panose="02020603050405020304" pitchFamily="18" charset="0"/>
              </a:rPr>
              <a:t>The present meta-analysis suggests that consuming curcumin/turmeric may improve SBP when administered in long durations. However, more studies are needed to confirm these results.</a:t>
            </a:r>
          </a:p>
          <a:p>
            <a:pPr marL="0" indent="0">
              <a:spcBef>
                <a:spcPts val="0"/>
              </a:spcBef>
              <a:buClr>
                <a:srgbClr val="212121"/>
              </a:buClr>
              <a:buSzPct val="100000"/>
              <a:buNone/>
            </a:pPr>
            <a:endParaRPr lang="en-US" sz="2000" b="0" i="0" dirty="0">
              <a:solidFill>
                <a:srgbClr val="212121"/>
              </a:solidFill>
              <a:effectLst/>
              <a:latin typeface="Times New Roman" panose="02020603050405020304" pitchFamily="18" charset="0"/>
              <a:cs typeface="Times New Roman" panose="02020603050405020304" pitchFamily="18" charset="0"/>
            </a:endParaRPr>
          </a:p>
          <a:p>
            <a:pPr marL="0" indent="0">
              <a:spcBef>
                <a:spcPts val="0"/>
              </a:spcBef>
              <a:buClr>
                <a:srgbClr val="212121"/>
              </a:buClr>
              <a:buSzPct val="100000"/>
              <a:buNone/>
            </a:pPr>
            <a:r>
              <a:rPr lang="en-US" sz="1400" u="sng"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3"/>
              </a:rPr>
              <a:t>https://pubmed.ncbi.nlm.nih.gov/31647981/</a:t>
            </a: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p:txBody>
      </p:sp>
      <p:sp>
        <p:nvSpPr>
          <p:cNvPr id="332" name="Google Shape;332;p20"/>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20"/>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34" name="Google Shape;334;p20"/>
          <p:cNvSpPr txBox="1"/>
          <p:nvPr/>
        </p:nvSpPr>
        <p:spPr>
          <a:xfrm>
            <a:off x="2942493" y="6444519"/>
            <a:ext cx="86399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35" name="Google Shape;335;p20"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1"/>
          <p:cNvSpPr txBox="1">
            <a:spLocks noGrp="1"/>
          </p:cNvSpPr>
          <p:nvPr>
            <p:ph type="title"/>
          </p:nvPr>
        </p:nvSpPr>
        <p:spPr>
          <a:xfrm>
            <a:off x="1154723" y="316524"/>
            <a:ext cx="10515600" cy="1561734"/>
          </a:xfrm>
          <a:prstGeom prst="rect">
            <a:avLst/>
          </a:prstGeom>
          <a:noFill/>
          <a:ln>
            <a:noFill/>
          </a:ln>
        </p:spPr>
        <p:txBody>
          <a:bodyPr spcFirstLastPara="1" wrap="square" lIns="91425" tIns="45700" rIns="91425" bIns="45700" anchor="ctr" anchorCtr="0">
            <a:normAutofit fontScale="90000"/>
          </a:bodyPr>
          <a:lstStyle/>
          <a:p>
            <a:pPr>
              <a:buClr>
                <a:srgbClr val="000000"/>
              </a:buClr>
              <a:buSzPct val="100000"/>
            </a:pPr>
            <a:br>
              <a:rPr lang="en-US" sz="3600" b="0" i="0" u="none" strike="noStrike" dirty="0">
                <a:solidFill>
                  <a:srgbClr val="000000"/>
                </a:solidFill>
                <a:latin typeface="Times New Roman"/>
                <a:ea typeface="Times New Roman"/>
                <a:cs typeface="Times New Roman"/>
                <a:sym typeface="Times New Roman"/>
              </a:rPr>
            </a:br>
            <a:r>
              <a:rPr lang="en-US" sz="3600" dirty="0">
                <a:solidFill>
                  <a:srgbClr val="000000"/>
                </a:solidFill>
                <a:latin typeface="Times New Roman"/>
                <a:ea typeface="Times New Roman"/>
                <a:cs typeface="Times New Roman"/>
                <a:sym typeface="Times New Roman"/>
              </a:rPr>
              <a:t>Effects of vitamin C supplementation on Blood pressure: a meta-analysis of randomized controlled trials </a:t>
            </a:r>
            <a:br>
              <a:rPr lang="en-US" sz="3600" b="0" i="0" u="none" strike="noStrike" dirty="0">
                <a:solidFill>
                  <a:srgbClr val="000000"/>
                </a:solidFill>
                <a:latin typeface="Times New Roman"/>
                <a:ea typeface="Times New Roman"/>
                <a:cs typeface="Times New Roman"/>
                <a:sym typeface="Times New Roman"/>
              </a:rPr>
            </a:br>
            <a:r>
              <a:rPr lang="en-US" sz="1300" b="0" i="0" u="none" strike="noStrike" dirty="0">
                <a:solidFill>
                  <a:srgbClr val="2E75B5"/>
                </a:solidFill>
                <a:latin typeface="Times New Roman"/>
                <a:ea typeface="Times New Roman"/>
                <a:cs typeface="Times New Roman"/>
                <a:sym typeface="Times New Roman"/>
              </a:rPr>
              <a:t>S</a:t>
            </a:r>
            <a:r>
              <a:rPr lang="en-US" sz="1300" dirty="0">
                <a:solidFill>
                  <a:srgbClr val="2E75B5"/>
                </a:solidFill>
                <a:latin typeface="Times New Roman"/>
                <a:ea typeface="Times New Roman"/>
                <a:cs typeface="Times New Roman"/>
                <a:sym typeface="Times New Roman"/>
              </a:rPr>
              <a:t>tephen P </a:t>
            </a:r>
            <a:r>
              <a:rPr lang="en-US" sz="1300" dirty="0" err="1">
                <a:solidFill>
                  <a:srgbClr val="2E75B5"/>
                </a:solidFill>
                <a:latin typeface="Times New Roman"/>
                <a:ea typeface="Times New Roman"/>
                <a:cs typeface="Times New Roman"/>
                <a:sym typeface="Times New Roman"/>
              </a:rPr>
              <a:t>Juraschek</a:t>
            </a:r>
            <a:r>
              <a:rPr lang="en-US" sz="1300" dirty="0">
                <a:solidFill>
                  <a:srgbClr val="2E75B5"/>
                </a:solidFill>
                <a:latin typeface="Times New Roman"/>
                <a:ea typeface="Times New Roman"/>
                <a:cs typeface="Times New Roman"/>
                <a:sym typeface="Times New Roman"/>
              </a:rPr>
              <a:t>, Eliseo </a:t>
            </a:r>
            <a:r>
              <a:rPr lang="en-US" sz="1300" dirty="0" err="1">
                <a:solidFill>
                  <a:srgbClr val="2E75B5"/>
                </a:solidFill>
                <a:latin typeface="Times New Roman"/>
                <a:ea typeface="Times New Roman"/>
                <a:cs typeface="Times New Roman"/>
                <a:sym typeface="Times New Roman"/>
              </a:rPr>
              <a:t>Gullar</a:t>
            </a:r>
            <a:r>
              <a:rPr lang="en-US" sz="1300" dirty="0">
                <a:solidFill>
                  <a:srgbClr val="2E75B5"/>
                </a:solidFill>
                <a:latin typeface="Times New Roman"/>
                <a:ea typeface="Times New Roman"/>
                <a:cs typeface="Times New Roman"/>
                <a:sym typeface="Times New Roman"/>
              </a:rPr>
              <a:t>, Lawrence J Appel, and Edgar R Miller, III</a:t>
            </a:r>
            <a:br>
              <a:rPr lang="en-US" sz="1800" b="0" i="0" u="none" strike="noStrike" dirty="0">
                <a:solidFill>
                  <a:srgbClr val="000000"/>
                </a:solidFill>
                <a:latin typeface="Cambria"/>
                <a:ea typeface="Cambria"/>
                <a:cs typeface="Cambria"/>
                <a:sym typeface="Cambria"/>
              </a:rPr>
            </a:br>
            <a:endParaRPr dirty="0"/>
          </a:p>
        </p:txBody>
      </p:sp>
      <p:sp>
        <p:nvSpPr>
          <p:cNvPr id="341" name="Google Shape;341;p21"/>
          <p:cNvSpPr txBox="1">
            <a:spLocks noGrp="1"/>
          </p:cNvSpPr>
          <p:nvPr>
            <p:ph type="body" idx="1"/>
          </p:nvPr>
        </p:nvSpPr>
        <p:spPr>
          <a:xfrm>
            <a:off x="1154723" y="2024917"/>
            <a:ext cx="10515600" cy="4351338"/>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l" rtl="0">
              <a:lnSpc>
                <a:spcPct val="90000"/>
              </a:lnSpc>
              <a:spcBef>
                <a:spcPts val="0"/>
              </a:spcBef>
              <a:spcAft>
                <a:spcPts val="0"/>
              </a:spcAft>
              <a:buClr>
                <a:srgbClr val="212121"/>
              </a:buClr>
              <a:buSzPct val="100000"/>
              <a:buChar char="•"/>
            </a:pPr>
            <a:r>
              <a:rPr lang="en-US" b="0" i="0" u="none" strike="noStrike" dirty="0">
                <a:solidFill>
                  <a:srgbClr val="212121"/>
                </a:solidFill>
                <a:effectLst/>
                <a:latin typeface="Times New Roman" panose="02020603050405020304" pitchFamily="18" charset="0"/>
                <a:cs typeface="Times New Roman" panose="02020603050405020304" pitchFamily="18" charset="0"/>
              </a:rPr>
              <a:t> </a:t>
            </a:r>
            <a:r>
              <a:rPr lang="en-US" b="0" i="0" dirty="0">
                <a:solidFill>
                  <a:srgbClr val="212121"/>
                </a:solidFill>
                <a:effectLst/>
                <a:latin typeface="Cambria" panose="02040503050406030204" pitchFamily="18" charset="0"/>
              </a:rPr>
              <a:t> The objective was to conduct a systematic review and meta-analysis of clinical trials that examined the effects of vitamin C supplementation on BP.</a:t>
            </a:r>
          </a:p>
          <a:p>
            <a:pPr marL="0" lvl="0" indent="0" algn="l" rtl="0">
              <a:lnSpc>
                <a:spcPct val="90000"/>
              </a:lnSpc>
              <a:spcBef>
                <a:spcPts val="0"/>
              </a:spcBef>
              <a:spcAft>
                <a:spcPts val="0"/>
              </a:spcAft>
              <a:buClr>
                <a:srgbClr val="212121"/>
              </a:buClr>
              <a:buSzPct val="100000"/>
              <a:buNone/>
            </a:pPr>
            <a:endParaRPr lang="en-US" b="0" i="0" u="none" strike="noStrike" dirty="0">
              <a:solidFill>
                <a:srgbClr val="212121"/>
              </a:solidFill>
              <a:effectLst/>
              <a:latin typeface="Times New Roman" panose="02020603050405020304" pitchFamily="18" charset="0"/>
              <a:cs typeface="Times New Roman" panose="02020603050405020304" pitchFamily="18" charset="0"/>
            </a:endParaRPr>
          </a:p>
          <a:p>
            <a:pPr marL="228600" lvl="0" indent="-228600" algn="l" rtl="0">
              <a:lnSpc>
                <a:spcPct val="90000"/>
              </a:lnSpc>
              <a:spcBef>
                <a:spcPts val="0"/>
              </a:spcBef>
              <a:spcAft>
                <a:spcPts val="0"/>
              </a:spcAft>
              <a:buClr>
                <a:srgbClr val="212121"/>
              </a:buClr>
              <a:buSzPct val="100000"/>
              <a:buChar char="•"/>
            </a:pPr>
            <a:r>
              <a:rPr lang="en-US" b="0" i="0" dirty="0">
                <a:solidFill>
                  <a:srgbClr val="212121"/>
                </a:solidFill>
                <a:effectLst/>
                <a:latin typeface="Cambria" panose="02040503050406030204" pitchFamily="18" charset="0"/>
              </a:rPr>
              <a:t>We searched Medline, EMBASE, and Central databases from 1966 to 2011. Prespecified inclusion criteria were as follows: </a:t>
            </a:r>
            <a:r>
              <a:rPr lang="en-US" b="0" i="1" dirty="0">
                <a:solidFill>
                  <a:srgbClr val="212121"/>
                </a:solidFill>
                <a:effectLst/>
                <a:latin typeface="Cambria" panose="02040503050406030204" pitchFamily="18" charset="0"/>
              </a:rPr>
              <a:t>1</a:t>
            </a:r>
            <a:r>
              <a:rPr lang="en-US" b="0" i="0" dirty="0">
                <a:solidFill>
                  <a:srgbClr val="212121"/>
                </a:solidFill>
                <a:effectLst/>
                <a:latin typeface="Cambria" panose="02040503050406030204" pitchFamily="18" charset="0"/>
              </a:rPr>
              <a:t>) use of a randomized controlled trial design; </a:t>
            </a:r>
            <a:r>
              <a:rPr lang="en-US" b="0" i="1" dirty="0">
                <a:solidFill>
                  <a:srgbClr val="212121"/>
                </a:solidFill>
                <a:effectLst/>
                <a:latin typeface="Cambria" panose="02040503050406030204" pitchFamily="18" charset="0"/>
              </a:rPr>
              <a:t>2</a:t>
            </a:r>
            <a:r>
              <a:rPr lang="en-US" b="0" i="0" dirty="0">
                <a:solidFill>
                  <a:srgbClr val="212121"/>
                </a:solidFill>
                <a:effectLst/>
                <a:latin typeface="Cambria" panose="02040503050406030204" pitchFamily="18" charset="0"/>
              </a:rPr>
              <a:t>) trial reported effects on systolic BP (SBP) or diastolic BP (DBP) or both; </a:t>
            </a:r>
            <a:r>
              <a:rPr lang="en-US" b="0" i="1" dirty="0">
                <a:solidFill>
                  <a:srgbClr val="212121"/>
                </a:solidFill>
                <a:effectLst/>
                <a:latin typeface="Cambria" panose="02040503050406030204" pitchFamily="18" charset="0"/>
              </a:rPr>
              <a:t>3</a:t>
            </a:r>
            <a:r>
              <a:rPr lang="en-US" b="0" i="0" dirty="0">
                <a:solidFill>
                  <a:srgbClr val="212121"/>
                </a:solidFill>
                <a:effectLst/>
                <a:latin typeface="Cambria" panose="02040503050406030204" pitchFamily="18" charset="0"/>
              </a:rPr>
              <a:t>) trial used oral vitamin C and concurrent control groups; and </a:t>
            </a:r>
            <a:r>
              <a:rPr lang="en-US" b="0" i="1" dirty="0">
                <a:solidFill>
                  <a:srgbClr val="212121"/>
                </a:solidFill>
                <a:effectLst/>
                <a:latin typeface="Cambria" panose="02040503050406030204" pitchFamily="18" charset="0"/>
              </a:rPr>
              <a:t>4</a:t>
            </a:r>
            <a:r>
              <a:rPr lang="en-US" b="0" i="0" dirty="0">
                <a:solidFill>
                  <a:srgbClr val="212121"/>
                </a:solidFill>
                <a:effectLst/>
                <a:latin typeface="Cambria" panose="02040503050406030204" pitchFamily="18" charset="0"/>
              </a:rPr>
              <a:t>) trial had a minimum duration of 2 wk. BP effects were pooled by random-effects models, with trials weighted by inverse variance.</a:t>
            </a:r>
          </a:p>
          <a:p>
            <a:pPr marL="0" lvl="0" indent="0" algn="l" rtl="0">
              <a:lnSpc>
                <a:spcPct val="90000"/>
              </a:lnSpc>
              <a:spcBef>
                <a:spcPts val="0"/>
              </a:spcBef>
              <a:spcAft>
                <a:spcPts val="0"/>
              </a:spcAft>
              <a:buClr>
                <a:srgbClr val="212121"/>
              </a:buClr>
              <a:buSzPct val="100000"/>
              <a:buNone/>
            </a:pPr>
            <a:endParaRPr lang="en-US" b="0" i="0" u="none" strike="noStrike" dirty="0">
              <a:solidFill>
                <a:srgbClr val="212121"/>
              </a:solidFill>
              <a:effectLst/>
              <a:latin typeface="Times New Roman" panose="02020603050405020304" pitchFamily="18" charset="0"/>
              <a:cs typeface="Times New Roman" panose="02020603050405020304" pitchFamily="18" charset="0"/>
            </a:endParaRPr>
          </a:p>
          <a:p>
            <a:pPr marL="228600" lvl="0" indent="-228600" algn="l" rtl="0">
              <a:lnSpc>
                <a:spcPct val="90000"/>
              </a:lnSpc>
              <a:spcBef>
                <a:spcPts val="0"/>
              </a:spcBef>
              <a:spcAft>
                <a:spcPts val="0"/>
              </a:spcAft>
              <a:buClr>
                <a:srgbClr val="212121"/>
              </a:buClr>
              <a:buSzPct val="100000"/>
              <a:buChar char="•"/>
            </a:pPr>
            <a:r>
              <a:rPr lang="en-US" b="0" i="0" dirty="0">
                <a:solidFill>
                  <a:srgbClr val="212121"/>
                </a:solidFill>
                <a:effectLst/>
                <a:latin typeface="Cambria" panose="02040503050406030204" pitchFamily="18" charset="0"/>
              </a:rPr>
              <a:t>In short-term trials, vitamin C supplementation reduced SBP and DBP. Long-term trials on the effects of vitamin C supplementation on BP and clinical events are needed.</a:t>
            </a:r>
          </a:p>
          <a:p>
            <a:pPr marL="0" lvl="0" indent="0" algn="l" rtl="0">
              <a:lnSpc>
                <a:spcPct val="90000"/>
              </a:lnSpc>
              <a:spcBef>
                <a:spcPts val="0"/>
              </a:spcBef>
              <a:spcAft>
                <a:spcPts val="0"/>
              </a:spcAft>
              <a:buClr>
                <a:srgbClr val="212121"/>
              </a:buClr>
              <a:buSzPct val="100000"/>
              <a:buNone/>
            </a:pPr>
            <a:endParaRPr lang="en-US" b="0" i="0" u="none" strike="noStrike" dirty="0">
              <a:solidFill>
                <a:srgbClr val="212121"/>
              </a:solidFill>
              <a:effectLst/>
              <a:latin typeface="Times New Roman" panose="02020603050405020304" pitchFamily="18" charset="0"/>
              <a:cs typeface="Times New Roman" panose="02020603050405020304" pitchFamily="18" charset="0"/>
            </a:endParaRPr>
          </a:p>
          <a:p>
            <a:pPr marL="0" lvl="0" indent="0" algn="l" rtl="0">
              <a:lnSpc>
                <a:spcPct val="90000"/>
              </a:lnSpc>
              <a:spcBef>
                <a:spcPts val="0"/>
              </a:spcBef>
              <a:spcAft>
                <a:spcPts val="0"/>
              </a:spcAft>
              <a:buClr>
                <a:srgbClr val="212121"/>
              </a:buClr>
              <a:buSzPct val="100000"/>
              <a:buNone/>
            </a:pPr>
            <a:r>
              <a:rPr lang="en-US" sz="1300" b="0" i="0" u="none" strike="noStrike" dirty="0">
                <a:solidFill>
                  <a:srgbClr val="212121"/>
                </a:solidFill>
                <a:effectLst/>
                <a:latin typeface="Times New Roman" panose="02020603050405020304" pitchFamily="18" charset="0"/>
                <a:cs typeface="Times New Roman" panose="02020603050405020304" pitchFamily="18" charset="0"/>
                <a:hlinkClick r:id="rId3"/>
              </a:rPr>
              <a:t>https://www.ncbi.nlm.nih.gov/pmc/articles/PMC3325833/</a:t>
            </a:r>
            <a:r>
              <a:rPr lang="en-US" sz="1300" b="0" i="0" u="none" strike="noStrike" dirty="0">
                <a:solidFill>
                  <a:srgbClr val="212121"/>
                </a:solidFill>
                <a:effectLst/>
                <a:latin typeface="Times New Roman" panose="02020603050405020304" pitchFamily="18" charset="0"/>
                <a:cs typeface="Times New Roman" panose="02020603050405020304" pitchFamily="18" charset="0"/>
              </a:rPr>
              <a:t> </a:t>
            </a:r>
          </a:p>
        </p:txBody>
      </p:sp>
      <p:sp>
        <p:nvSpPr>
          <p:cNvPr id="342" name="Google Shape;342;p21"/>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21"/>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44" name="Google Shape;344;p21"/>
          <p:cNvSpPr txBox="1"/>
          <p:nvPr/>
        </p:nvSpPr>
        <p:spPr>
          <a:xfrm>
            <a:off x="2860431" y="6400370"/>
            <a:ext cx="81123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45" name="Google Shape;345;p21"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2"/>
          <p:cNvSpPr txBox="1">
            <a:spLocks noGrp="1"/>
          </p:cNvSpPr>
          <p:nvPr>
            <p:ph type="title"/>
          </p:nvPr>
        </p:nvSpPr>
        <p:spPr>
          <a:xfrm>
            <a:off x="1154723" y="326297"/>
            <a:ext cx="10515600" cy="1622239"/>
          </a:xfrm>
          <a:prstGeom prst="rect">
            <a:avLst/>
          </a:prstGeom>
          <a:noFill/>
          <a:ln>
            <a:noFill/>
          </a:ln>
        </p:spPr>
        <p:txBody>
          <a:bodyPr spcFirstLastPara="1" wrap="square" lIns="91425" tIns="45700" rIns="91425" bIns="45700" anchor="ctr" anchorCtr="0">
            <a:normAutofit fontScale="90000"/>
          </a:bodyPr>
          <a:lstStyle/>
          <a:p>
            <a:pPr>
              <a:buClr>
                <a:srgbClr val="000000"/>
              </a:buClr>
              <a:buSzPct val="100000"/>
            </a:pPr>
            <a:br>
              <a:rPr lang="en-US" sz="3600" b="0" i="0" u="none" strike="noStrike" dirty="0">
                <a:solidFill>
                  <a:srgbClr val="000000"/>
                </a:solidFill>
                <a:latin typeface="Times New Roman"/>
                <a:ea typeface="Times New Roman"/>
                <a:cs typeface="Times New Roman"/>
                <a:sym typeface="Times New Roman"/>
              </a:rPr>
            </a:br>
            <a:r>
              <a:rPr lang="en-US" sz="3600" b="0" i="0" u="none" strike="noStrike" dirty="0">
                <a:solidFill>
                  <a:srgbClr val="000000"/>
                </a:solidFill>
                <a:latin typeface="Times New Roman"/>
                <a:ea typeface="Times New Roman"/>
                <a:cs typeface="Times New Roman"/>
                <a:sym typeface="Times New Roman"/>
              </a:rPr>
              <a:t>The Role of Magnesium in Hypertension and Cardiovascular Disease </a:t>
            </a:r>
            <a:br>
              <a:rPr lang="en-US" sz="4000" b="0" i="0" u="none" strike="noStrike" dirty="0">
                <a:solidFill>
                  <a:srgbClr val="000000"/>
                </a:solidFill>
                <a:latin typeface="Times New Roman"/>
                <a:ea typeface="Times New Roman"/>
                <a:cs typeface="Times New Roman"/>
                <a:sym typeface="Times New Roman"/>
              </a:rPr>
            </a:br>
            <a:r>
              <a:rPr lang="en-US" sz="1300" b="0" i="0" u="none" strike="noStrike" dirty="0">
                <a:solidFill>
                  <a:srgbClr val="2E75B5"/>
                </a:solidFill>
                <a:latin typeface="Times New Roman"/>
                <a:ea typeface="Times New Roman"/>
                <a:cs typeface="Times New Roman"/>
                <a:sym typeface="Times New Roman"/>
              </a:rPr>
              <a:t>Mark Houston, MD</a:t>
            </a:r>
            <a:r>
              <a:rPr lang="en-US" sz="1300" dirty="0">
                <a:solidFill>
                  <a:srgbClr val="2E75B5"/>
                </a:solidFill>
                <a:latin typeface="Times New Roman"/>
                <a:ea typeface="Times New Roman"/>
                <a:cs typeface="Times New Roman"/>
                <a:sym typeface="Times New Roman"/>
              </a:rPr>
              <a:t>, MS </a:t>
            </a:r>
            <a:br>
              <a:rPr lang="en-US" sz="1800" b="0" i="0" u="none" strike="noStrike" dirty="0">
                <a:solidFill>
                  <a:srgbClr val="000000"/>
                </a:solidFill>
                <a:latin typeface="Cambria"/>
                <a:ea typeface="Cambria"/>
                <a:cs typeface="Cambria"/>
                <a:sym typeface="Cambria"/>
              </a:rPr>
            </a:br>
            <a:endParaRPr dirty="0"/>
          </a:p>
        </p:txBody>
      </p:sp>
      <p:sp>
        <p:nvSpPr>
          <p:cNvPr id="351" name="Google Shape;351;p22"/>
          <p:cNvSpPr txBox="1">
            <a:spLocks noGrp="1"/>
          </p:cNvSpPr>
          <p:nvPr>
            <p:ph type="body" idx="1"/>
          </p:nvPr>
        </p:nvSpPr>
        <p:spPr>
          <a:xfrm>
            <a:off x="1154723" y="2024917"/>
            <a:ext cx="10515600" cy="4132043"/>
          </a:xfrm>
          <a:prstGeom prst="rect">
            <a:avLst/>
          </a:prstGeom>
          <a:noFill/>
          <a:ln>
            <a:noFill/>
          </a:ln>
        </p:spPr>
        <p:txBody>
          <a:bodyPr spcFirstLastPara="1" wrap="square" lIns="91425" tIns="45700" rIns="91425" bIns="45700" anchor="t" anchorCtr="0">
            <a:normAutofit fontScale="92500" lnSpcReduction="20000"/>
          </a:bodyPr>
          <a:lstStyle/>
          <a:p>
            <a:pPr marL="228600" indent="-228600">
              <a:spcBef>
                <a:spcPts val="0"/>
              </a:spcBef>
              <a:buClr>
                <a:srgbClr val="212121"/>
              </a:buClr>
              <a:buSzPts val="2400"/>
            </a:pPr>
            <a:r>
              <a:rPr lang="en-US" b="0" i="0" dirty="0">
                <a:solidFill>
                  <a:srgbClr val="212121"/>
                </a:solidFill>
                <a:effectLst/>
                <a:latin typeface="Times New Roman" panose="02020603050405020304" pitchFamily="18" charset="0"/>
                <a:cs typeface="Times New Roman" panose="02020603050405020304" pitchFamily="18" charset="0"/>
              </a:rPr>
              <a:t>The combination of increased intake of magnesium and potassium coupled with reduced sodium intake is more effective in reducing BP than single mineral intake. It is often as effective as one antihypertensive drug in treating hypertension. Reducing intracellular sodium and calcium while increasing intracellular magnesium and potassium improves BP response. Magnesium also increases the effectiveness of all antihypertensive drug classes.</a:t>
            </a:r>
            <a:endParaRPr lang="en-US" dirty="0">
              <a:solidFill>
                <a:srgbClr val="212121"/>
              </a:solidFill>
              <a:latin typeface="Times New Roman" panose="02020603050405020304" pitchFamily="18" charset="0"/>
              <a:ea typeface="Times New Roman"/>
              <a:cs typeface="Times New Roman" panose="02020603050405020304" pitchFamily="18" charset="0"/>
              <a:sym typeface="Times New Roman"/>
            </a:endParaRPr>
          </a:p>
          <a:p>
            <a:pPr marL="0" indent="0">
              <a:spcBef>
                <a:spcPts val="0"/>
              </a:spcBef>
              <a:buClr>
                <a:srgbClr val="212121"/>
              </a:buClr>
              <a:buSzPts val="2400"/>
              <a:buNone/>
            </a:pPr>
            <a:endParaRPr lang="en-US" dirty="0">
              <a:solidFill>
                <a:srgbClr val="212121"/>
              </a:solidFill>
              <a:latin typeface="Times New Roman"/>
              <a:ea typeface="Times New Roman"/>
              <a:cs typeface="Times New Roman"/>
              <a:sym typeface="Times New Roman"/>
            </a:endParaRPr>
          </a:p>
          <a:p>
            <a:pPr marL="228600" indent="-228600">
              <a:spcBef>
                <a:spcPts val="0"/>
              </a:spcBef>
              <a:buClr>
                <a:srgbClr val="212121"/>
              </a:buClr>
              <a:buSzPts val="2400"/>
            </a:pPr>
            <a:r>
              <a:rPr lang="en-US" b="0" i="0" dirty="0">
                <a:solidFill>
                  <a:srgbClr val="212121"/>
                </a:solidFill>
                <a:effectLst/>
                <a:latin typeface="Times New Roman" panose="02020603050405020304" pitchFamily="18" charset="0"/>
                <a:cs typeface="Times New Roman" panose="02020603050405020304" pitchFamily="18" charset="0"/>
              </a:rPr>
              <a:t>Magnesium lowers intracellular sodium and calcium, which enhances BP reduction. Magnesium is a natural calcium channel blocker, blocks sodium attachment to vascular smooth muscle cells, increases vasodilating PGE, binds potassium in a cooperative manner, increases nitric oxide, improves endothelial dysfunction, causes vasodilation, and reduces BP.</a:t>
            </a:r>
          </a:p>
          <a:p>
            <a:pPr marL="0" indent="0">
              <a:spcBef>
                <a:spcPts val="0"/>
              </a:spcBef>
              <a:buClr>
                <a:srgbClr val="212121"/>
              </a:buClr>
              <a:buSzPts val="2400"/>
              <a:buNone/>
            </a:pPr>
            <a:endParaRPr lang="en-US" sz="1200" dirty="0">
              <a:latin typeface="Times New Roman"/>
              <a:ea typeface="Times New Roman"/>
              <a:cs typeface="Times New Roman"/>
              <a:sym typeface="Times New Roman"/>
              <a:hlinkClick r:id="rId3"/>
            </a:endParaRPr>
          </a:p>
          <a:p>
            <a:pPr marL="0" indent="0">
              <a:spcBef>
                <a:spcPts val="0"/>
              </a:spcBef>
              <a:buClr>
                <a:srgbClr val="212121"/>
              </a:buClr>
              <a:buSzPts val="2400"/>
              <a:buNone/>
            </a:pPr>
            <a:endParaRPr lang="en-US" sz="1200" dirty="0">
              <a:latin typeface="Times New Roman"/>
              <a:ea typeface="Times New Roman"/>
              <a:cs typeface="Times New Roman"/>
              <a:sym typeface="Times New Roman"/>
              <a:hlinkClick r:id="rId3"/>
            </a:endParaRPr>
          </a:p>
          <a:p>
            <a:pPr marL="0" indent="0">
              <a:spcBef>
                <a:spcPts val="0"/>
              </a:spcBef>
              <a:buClr>
                <a:srgbClr val="212121"/>
              </a:buClr>
              <a:buSzPts val="2400"/>
              <a:buNone/>
            </a:pPr>
            <a:r>
              <a:rPr lang="en-US" sz="1200" dirty="0">
                <a:latin typeface="Times New Roman"/>
                <a:ea typeface="Times New Roman"/>
                <a:cs typeface="Times New Roman"/>
                <a:sym typeface="Times New Roman"/>
                <a:hlinkClick r:id="rId3"/>
              </a:rPr>
              <a:t>https://www.ncbi.nlm.nih.gov/pmc/articles/PMC8108907/</a:t>
            </a:r>
            <a:r>
              <a:rPr lang="en-US" sz="1200" dirty="0">
                <a:latin typeface="Times New Roman"/>
                <a:ea typeface="Times New Roman"/>
                <a:cs typeface="Times New Roman"/>
                <a:sym typeface="Times New Roman"/>
              </a:rPr>
              <a:t> </a:t>
            </a:r>
            <a:endParaRPr sz="1200" dirty="0">
              <a:latin typeface="Times New Roman"/>
              <a:ea typeface="Times New Roman"/>
              <a:cs typeface="Times New Roman"/>
              <a:sym typeface="Times New Roman"/>
            </a:endParaRPr>
          </a:p>
        </p:txBody>
      </p:sp>
      <p:sp>
        <p:nvSpPr>
          <p:cNvPr id="352" name="Google Shape;352;p22"/>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2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54" name="Google Shape;354;p22"/>
          <p:cNvSpPr txBox="1"/>
          <p:nvPr/>
        </p:nvSpPr>
        <p:spPr>
          <a:xfrm>
            <a:off x="2860431" y="6400370"/>
            <a:ext cx="81123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55" name="Google Shape;355;p22"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3"/>
          <p:cNvSpPr txBox="1">
            <a:spLocks noGrp="1"/>
          </p:cNvSpPr>
          <p:nvPr>
            <p:ph type="title"/>
          </p:nvPr>
        </p:nvSpPr>
        <p:spPr>
          <a:xfrm>
            <a:off x="1676400" y="76105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i="1">
                <a:latin typeface="Arial"/>
                <a:ea typeface="Arial"/>
                <a:cs typeface="Arial"/>
                <a:sym typeface="Arial"/>
              </a:rPr>
              <a:t>References </a:t>
            </a:r>
            <a:endParaRPr/>
          </a:p>
        </p:txBody>
      </p:sp>
      <p:sp>
        <p:nvSpPr>
          <p:cNvPr id="361" name="Google Shape;361;p23"/>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2" name="Google Shape;362;p23"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63" name="Google Shape;363;p23"/>
          <p:cNvSpPr txBox="1">
            <a:spLocks noGrp="1"/>
          </p:cNvSpPr>
          <p:nvPr>
            <p:ph type="body" idx="1"/>
          </p:nvPr>
        </p:nvSpPr>
        <p:spPr>
          <a:xfrm>
            <a:off x="1283214" y="1831494"/>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2800" u="sng" dirty="0">
                <a:solidFill>
                  <a:schemeClr val="hlink"/>
                </a:solidFill>
                <a:latin typeface="Times New Roman"/>
                <a:ea typeface="Times New Roman"/>
                <a:cs typeface="Times New Roman"/>
                <a:sym typeface="Times New Roman"/>
                <a:hlinkClick r:id="rId4"/>
              </a:rPr>
              <a:t>https://www.cdc.gov/bloodpressure/about.htm</a:t>
            </a:r>
            <a:endParaRPr lang="en-US" sz="2800" u="sng" dirty="0">
              <a:solidFill>
                <a:schemeClr val="hlink"/>
              </a:solidFill>
              <a:latin typeface="Times New Roman"/>
              <a:ea typeface="Times New Roman"/>
              <a:cs typeface="Times New Roman"/>
              <a:sym typeface="Times New Roman"/>
            </a:endParaRPr>
          </a:p>
          <a:p>
            <a:pPr marL="228600" indent="-228600">
              <a:spcBef>
                <a:spcPts val="0"/>
              </a:spcBef>
              <a:buSzPts val="2800"/>
            </a:pPr>
            <a:r>
              <a:rPr lang="en-US" sz="2800" u="sng"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5"/>
              </a:rPr>
              <a:t>https://pubmed.ncbi.nlm.nih.gov/31647981/</a:t>
            </a:r>
          </a:p>
          <a:p>
            <a:pPr marL="228600" lvl="0" indent="-228600" algn="l" rtl="0">
              <a:lnSpc>
                <a:spcPct val="90000"/>
              </a:lnSpc>
              <a:spcBef>
                <a:spcPts val="0"/>
              </a:spcBef>
              <a:spcAft>
                <a:spcPts val="0"/>
              </a:spcAft>
              <a:buClr>
                <a:schemeClr val="dk1"/>
              </a:buClr>
              <a:buSzPts val="2800"/>
              <a:buChar char="•"/>
            </a:pPr>
            <a:r>
              <a:rPr lang="en-US" u="sng" dirty="0">
                <a:solidFill>
                  <a:schemeClr val="hlink"/>
                </a:solidFill>
                <a:latin typeface="Times New Roman"/>
                <a:ea typeface="Times New Roman"/>
                <a:cs typeface="Times New Roman"/>
                <a:sym typeface="Times New Roman"/>
                <a:hlinkClick r:id="rId6"/>
              </a:rPr>
              <a:t>https://www.ncbi.nlm.nih.gov/pmc/articles/PMC3325833/</a:t>
            </a:r>
            <a:endParaRPr lang="en-US" u="sng" dirty="0">
              <a:solidFill>
                <a:schemeClr val="hlink"/>
              </a:solidFill>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2800"/>
              <a:buChar char="•"/>
            </a:pPr>
            <a:r>
              <a:rPr lang="en-US" u="sng" dirty="0">
                <a:solidFill>
                  <a:schemeClr val="hlink"/>
                </a:solidFill>
                <a:latin typeface="Times New Roman"/>
                <a:ea typeface="Times New Roman"/>
                <a:cs typeface="Times New Roman"/>
                <a:sym typeface="Times New Roman"/>
              </a:rPr>
              <a:t>https://</a:t>
            </a:r>
            <a:r>
              <a:rPr lang="en-US" u="sng" dirty="0" err="1">
                <a:solidFill>
                  <a:schemeClr val="hlink"/>
                </a:solidFill>
                <a:latin typeface="Times New Roman"/>
                <a:ea typeface="Times New Roman"/>
                <a:cs typeface="Times New Roman"/>
                <a:sym typeface="Times New Roman"/>
              </a:rPr>
              <a:t>www.ncbi.nlm.nih.gov</a:t>
            </a:r>
            <a:r>
              <a:rPr lang="en-US" u="sng" dirty="0">
                <a:solidFill>
                  <a:schemeClr val="hlink"/>
                </a:solidFill>
                <a:latin typeface="Times New Roman"/>
                <a:ea typeface="Times New Roman"/>
                <a:cs typeface="Times New Roman"/>
                <a:sym typeface="Times New Roman"/>
              </a:rPr>
              <a:t>/</a:t>
            </a:r>
            <a:r>
              <a:rPr lang="en-US" u="sng" dirty="0" err="1">
                <a:solidFill>
                  <a:schemeClr val="hlink"/>
                </a:solidFill>
                <a:latin typeface="Times New Roman"/>
                <a:ea typeface="Times New Roman"/>
                <a:cs typeface="Times New Roman"/>
                <a:sym typeface="Times New Roman"/>
              </a:rPr>
              <a:t>pmc</a:t>
            </a:r>
            <a:r>
              <a:rPr lang="en-US" u="sng" dirty="0">
                <a:solidFill>
                  <a:schemeClr val="hlink"/>
                </a:solidFill>
                <a:latin typeface="Times New Roman"/>
                <a:ea typeface="Times New Roman"/>
                <a:cs typeface="Times New Roman"/>
                <a:sym typeface="Times New Roman"/>
              </a:rPr>
              <a:t>/articles/PMC8108907/</a:t>
            </a:r>
          </a:p>
          <a:p>
            <a:pPr marL="228600" lvl="0" indent="-228600" algn="l" rtl="0">
              <a:lnSpc>
                <a:spcPct val="90000"/>
              </a:lnSpc>
              <a:spcBef>
                <a:spcPts val="0"/>
              </a:spcBef>
              <a:spcAft>
                <a:spcPts val="0"/>
              </a:spcAft>
              <a:buClr>
                <a:schemeClr val="dk1"/>
              </a:buClr>
              <a:buSzPts val="2800"/>
              <a:buChar char="•"/>
            </a:pPr>
            <a:endParaRPr lang="en-US" sz="2800" u="sng" dirty="0">
              <a:solidFill>
                <a:schemeClr val="hlink"/>
              </a:solidFill>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2800"/>
              <a:buChar char="•"/>
            </a:pPr>
            <a:endParaRPr sz="2800" dirty="0">
              <a:latin typeface="Times New Roman"/>
              <a:ea typeface="Times New Roman"/>
              <a:cs typeface="Times New Roman"/>
              <a:sym typeface="Times New Roman"/>
            </a:endParaRPr>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364" name="Google Shape;364;p2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65" name="Google Shape;365;p23"/>
          <p:cNvSpPr txBox="1"/>
          <p:nvPr/>
        </p:nvSpPr>
        <p:spPr>
          <a:xfrm>
            <a:off x="2977482" y="6444519"/>
            <a:ext cx="81642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9"/>
        <p:cNvGrpSpPr/>
        <p:nvPr/>
      </p:nvGrpSpPr>
      <p:grpSpPr>
        <a:xfrm>
          <a:off x="0" y="0"/>
          <a:ext cx="0" cy="0"/>
          <a:chOff x="0" y="0"/>
          <a:chExt cx="0" cy="0"/>
        </a:xfrm>
      </p:grpSpPr>
      <p:sp>
        <p:nvSpPr>
          <p:cNvPr id="370" name="Google Shape;370;p24"/>
          <p:cNvSpPr txBox="1">
            <a:spLocks noGrp="1"/>
          </p:cNvSpPr>
          <p:nvPr>
            <p:ph type="title"/>
          </p:nvPr>
        </p:nvSpPr>
        <p:spPr>
          <a:xfrm>
            <a:off x="1206212" y="1588568"/>
            <a:ext cx="6365020" cy="40757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a:buNone/>
            </a:pPr>
            <a:r>
              <a:rPr lang="en-US" sz="7200" dirty="0">
                <a:latin typeface="Times New Roman" panose="02020603050405020304" pitchFamily="18" charset="0"/>
                <a:ea typeface="Arial"/>
                <a:cs typeface="Times New Roman" panose="02020603050405020304" pitchFamily="18" charset="0"/>
                <a:sym typeface="Arial"/>
              </a:rPr>
              <a:t>Thank You for </a:t>
            </a:r>
            <a:br>
              <a:rPr lang="en-US" sz="7200" dirty="0">
                <a:latin typeface="Times New Roman" panose="02020603050405020304" pitchFamily="18" charset="0"/>
                <a:ea typeface="Arial"/>
                <a:cs typeface="Times New Roman" panose="02020603050405020304" pitchFamily="18" charset="0"/>
                <a:sym typeface="Arial"/>
              </a:rPr>
            </a:br>
            <a:r>
              <a:rPr lang="en-US" sz="7200" dirty="0">
                <a:latin typeface="Times New Roman" panose="02020603050405020304" pitchFamily="18" charset="0"/>
                <a:ea typeface="Arial"/>
                <a:cs typeface="Times New Roman" panose="02020603050405020304" pitchFamily="18" charset="0"/>
                <a:sym typeface="Arial"/>
              </a:rPr>
              <a:t>Joining Us </a:t>
            </a:r>
            <a:br>
              <a:rPr lang="en-US" sz="7200" dirty="0">
                <a:latin typeface="Times New Roman" panose="02020603050405020304" pitchFamily="18" charset="0"/>
                <a:ea typeface="Arial"/>
                <a:cs typeface="Times New Roman" panose="02020603050405020304" pitchFamily="18" charset="0"/>
                <a:sym typeface="Arial"/>
              </a:rPr>
            </a:br>
            <a:r>
              <a:rPr lang="en-US" sz="7200" dirty="0">
                <a:latin typeface="Times New Roman" panose="02020603050405020304" pitchFamily="18" charset="0"/>
                <a:ea typeface="Arial"/>
                <a:cs typeface="Times New Roman" panose="02020603050405020304" pitchFamily="18" charset="0"/>
                <a:sym typeface="Arial"/>
              </a:rPr>
              <a:t>This Week!! </a:t>
            </a:r>
            <a:endParaRPr sz="6000" dirty="0">
              <a:latin typeface="Times New Roman" panose="02020603050405020304" pitchFamily="18" charset="0"/>
              <a:cs typeface="Times New Roman" panose="02020603050405020304" pitchFamily="18" charset="0"/>
            </a:endParaRPr>
          </a:p>
        </p:txBody>
      </p:sp>
      <p:sp>
        <p:nvSpPr>
          <p:cNvPr id="371" name="Google Shape;371;p24"/>
          <p:cNvSpPr/>
          <p:nvPr/>
        </p:nvSpPr>
        <p:spPr>
          <a:xfrm>
            <a:off x="10088880" y="0"/>
            <a:ext cx="2103120" cy="6858000"/>
          </a:xfrm>
          <a:prstGeom prst="rect">
            <a:avLst/>
          </a:prstGeom>
          <a:solidFill>
            <a:srgbClr val="2225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24"/>
          <p:cNvSpPr/>
          <p:nvPr/>
        </p:nvSpPr>
        <p:spPr>
          <a:xfrm>
            <a:off x="8915400" y="2358913"/>
            <a:ext cx="2140172" cy="2140172"/>
          </a:xfrm>
          <a:prstGeom prst="ellipse">
            <a:avLst/>
          </a:prstGeom>
          <a:solidFill>
            <a:srgbClr val="FFFFFF"/>
          </a:solidFill>
          <a:ln w="22225" cap="flat" cmpd="sng">
            <a:solidFill>
              <a:srgbClr val="F2C68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3" name="Google Shape;373;p24" descr="Picture 7"/>
          <p:cNvPicPr preferRelativeResize="0"/>
          <p:nvPr/>
        </p:nvPicPr>
        <p:blipFill rotWithShape="1">
          <a:blip r:embed="rId3">
            <a:alphaModFix/>
          </a:blip>
          <a:srcRect r="-9" b="651"/>
          <a:stretch/>
        </p:blipFill>
        <p:spPr>
          <a:xfrm>
            <a:off x="7263221" y="1193675"/>
            <a:ext cx="4477839" cy="4470647"/>
          </a:xfrm>
          <a:custGeom>
            <a:avLst/>
            <a:gdLst/>
            <a:ahLst/>
            <a:cxnLst/>
            <a:rect l="l" t="t" r="r" b="b"/>
            <a:pathLst>
              <a:path w="6057610" h="6057610" extrusionOk="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ln>
            <a:noFill/>
          </a:ln>
        </p:spPr>
      </p:pic>
      <p:sp>
        <p:nvSpPr>
          <p:cNvPr id="374" name="Google Shape;374;p24"/>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24"/>
          <p:cNvSpPr/>
          <p:nvPr/>
        </p:nvSpPr>
        <p:spPr>
          <a:xfrm rot="10800000" flipH="1">
            <a:off x="1050233" y="6400797"/>
            <a:ext cx="9038648"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76" name="Google Shape;376;p24"/>
          <p:cNvSpPr txBox="1"/>
          <p:nvPr/>
        </p:nvSpPr>
        <p:spPr>
          <a:xfrm>
            <a:off x="1901070" y="6454796"/>
            <a:ext cx="71976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title"/>
          </p:nvPr>
        </p:nvSpPr>
        <p:spPr>
          <a:xfrm>
            <a:off x="-377687" y="1045499"/>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Times New Roman"/>
              <a:buNone/>
            </a:pPr>
            <a:r>
              <a:rPr lang="en-US">
                <a:latin typeface="Times New Roman"/>
                <a:ea typeface="Times New Roman"/>
                <a:cs typeface="Times New Roman"/>
                <a:sym typeface="Times New Roman"/>
              </a:rPr>
              <a:t>Medical Disclaimer </a:t>
            </a:r>
            <a:br>
              <a:rPr lang="en-US">
                <a:latin typeface="Calibri"/>
                <a:ea typeface="Calibri"/>
                <a:cs typeface="Calibri"/>
                <a:sym typeface="Calibri"/>
              </a:rPr>
            </a:br>
            <a:endParaRPr/>
          </a:p>
        </p:txBody>
      </p:sp>
      <p:sp>
        <p:nvSpPr>
          <p:cNvPr id="114" name="Google Shape;114;p3"/>
          <p:cNvSpPr txBox="1">
            <a:spLocks noGrp="1"/>
          </p:cNvSpPr>
          <p:nvPr>
            <p:ph type="body" idx="1"/>
          </p:nvPr>
        </p:nvSpPr>
        <p:spPr>
          <a:xfrm>
            <a:off x="3866322" y="2147219"/>
            <a:ext cx="7255565" cy="423598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20000"/>
              </a:lnSpc>
              <a:spcBef>
                <a:spcPts val="0"/>
              </a:spcBef>
              <a:spcAft>
                <a:spcPts val="0"/>
              </a:spcAft>
              <a:buClr>
                <a:schemeClr val="dk1"/>
              </a:buClr>
              <a:buSzPct val="100000"/>
              <a:buNone/>
            </a:pPr>
            <a:r>
              <a:rPr lang="en-US">
                <a:latin typeface="Times New Roman"/>
                <a:ea typeface="Times New Roman"/>
                <a:cs typeface="Times New Roman"/>
                <a:sym typeface="Times New Roman"/>
              </a:rPr>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a:t>
            </a:r>
            <a:r>
              <a:rPr lang="en-US" b="1">
                <a:latin typeface="Times New Roman"/>
                <a:ea typeface="Times New Roman"/>
                <a:cs typeface="Times New Roman"/>
                <a:sym typeface="Times New Roman"/>
              </a:rPr>
              <a:t>This is Confidential. Do not distribute</a:t>
            </a:r>
            <a:r>
              <a:rPr lang="en-US">
                <a:latin typeface="Times New Roman"/>
                <a:ea typeface="Times New Roman"/>
                <a:cs typeface="Times New Roman"/>
                <a:sym typeface="Times New Roman"/>
              </a:rPr>
              <a:t>—for scientific educational purposes only.  </a:t>
            </a:r>
            <a:endParaRPr/>
          </a:p>
          <a:p>
            <a:pPr marL="0" lvl="0" indent="0" algn="l" rtl="0">
              <a:lnSpc>
                <a:spcPct val="90000"/>
              </a:lnSpc>
              <a:spcBef>
                <a:spcPts val="1000"/>
              </a:spcBef>
              <a:spcAft>
                <a:spcPts val="0"/>
              </a:spcAft>
              <a:buClr>
                <a:schemeClr val="dk1"/>
              </a:buClr>
              <a:buSzPct val="100000"/>
              <a:buNone/>
            </a:pPr>
            <a:endParaRPr/>
          </a:p>
        </p:txBody>
      </p:sp>
      <p:sp>
        <p:nvSpPr>
          <p:cNvPr id="115" name="Google Shape;115;p3"/>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6" name="Google Shape;116;p3" descr="Picture 7"/>
          <p:cNvPicPr preferRelativeResize="0"/>
          <p:nvPr/>
        </p:nvPicPr>
        <p:blipFill rotWithShape="1">
          <a:blip r:embed="rId3">
            <a:alphaModFix/>
          </a:blip>
          <a:srcRect/>
          <a:stretch/>
        </p:blipFill>
        <p:spPr>
          <a:xfrm>
            <a:off x="128740" y="2027583"/>
            <a:ext cx="3055560" cy="3070915"/>
          </a:xfrm>
          <a:prstGeom prst="rect">
            <a:avLst/>
          </a:prstGeom>
          <a:noFill/>
          <a:ln>
            <a:noFill/>
          </a:ln>
        </p:spPr>
      </p:pic>
      <p:sp>
        <p:nvSpPr>
          <p:cNvPr id="117" name="Google Shape;117;p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p:cNvSpPr txBox="1"/>
          <p:nvPr/>
        </p:nvSpPr>
        <p:spPr>
          <a:xfrm>
            <a:off x="2800856" y="6444519"/>
            <a:ext cx="76405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24" name="Google Shape;124;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25" name="Google Shape;125;p4" descr="A picture containing text, person, person&#10;&#10;Description automatically generated"/>
          <p:cNvPicPr preferRelativeResize="0">
            <a:picLocks noGrp="1"/>
          </p:cNvPicPr>
          <p:nvPr>
            <p:ph type="body" idx="1"/>
          </p:nvPr>
        </p:nvPicPr>
        <p:blipFill rotWithShape="1">
          <a:blip r:embed="rId3">
            <a:alphaModFix/>
          </a:blip>
          <a:srcRect b="443"/>
          <a:stretch/>
        </p:blipFill>
        <p:spPr>
          <a:xfrm>
            <a:off x="1" y="1"/>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5"/>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5"/>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b="0" i="0" u="none" strike="noStrike">
                <a:latin typeface="Times New Roman"/>
                <a:ea typeface="Times New Roman"/>
                <a:cs typeface="Times New Roman"/>
                <a:sym typeface="Times New Roman"/>
              </a:rPr>
              <a:t>DR. NORBERT KETSKÉS, MD </a:t>
            </a:r>
            <a:endParaRPr>
              <a:latin typeface="Times New Roman"/>
              <a:ea typeface="Times New Roman"/>
              <a:cs typeface="Times New Roman"/>
              <a:sym typeface="Times New Roman"/>
            </a:endParaRPr>
          </a:p>
        </p:txBody>
      </p:sp>
      <p:sp>
        <p:nvSpPr>
          <p:cNvPr id="133" name="Google Shape;133;p5"/>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4" name="Google Shape;134;p5"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35" name="Google Shape;135;p5"/>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5"/>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700"/>
              <a:buChar char="•"/>
            </a:pPr>
            <a:r>
              <a:rPr lang="en-US" sz="1700" b="0" i="0" u="none" strike="noStrike" dirty="0">
                <a:latin typeface="Times New Roman"/>
                <a:ea typeface="Times New Roman"/>
                <a:cs typeface="Times New Roman"/>
                <a:sym typeface="Times New Roman"/>
              </a:rPr>
              <a:t>Dr. Norbert </a:t>
            </a:r>
            <a:r>
              <a:rPr lang="en-US" sz="1700" b="0" i="0" u="none" strike="noStrike" dirty="0" err="1">
                <a:latin typeface="Times New Roman"/>
                <a:ea typeface="Times New Roman"/>
                <a:cs typeface="Times New Roman"/>
                <a:sym typeface="Times New Roman"/>
              </a:rPr>
              <a:t>Ketskés</a:t>
            </a:r>
            <a:r>
              <a:rPr lang="en-US" sz="1700" b="0" i="0" u="none" strike="noStrike" dirty="0">
                <a:latin typeface="Times New Roman"/>
                <a:ea typeface="Times New Roman"/>
                <a:cs typeface="Times New Roman"/>
                <a:sym typeface="Times New Roman"/>
              </a:rPr>
              <a:t> M.D. is one the most acknowledged gastroenterologist in Hungary, specializing in natural and organic nutritional solutions, leading the well-known Primus Labor, a private clinic offering personalized nutritional advices to its patients.</a:t>
            </a:r>
            <a:endParaRPr sz="1700" b="0" dirty="0">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Scientific Adviser of ISNS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a:latin typeface="Times New Roman"/>
                <a:ea typeface="Times New Roman"/>
                <a:cs typeface="Times New Roman"/>
                <a:sym typeface="Times New Roman"/>
              </a:rPr>
              <a:t>Medical </a:t>
            </a:r>
            <a:r>
              <a:rPr lang="en-US" sz="1700" b="0" i="0" u="none" strike="noStrike" dirty="0">
                <a:latin typeface="Times New Roman"/>
                <a:ea typeface="Times New Roman"/>
                <a:cs typeface="Times New Roman"/>
                <a:sym typeface="Times New Roman"/>
              </a:rPr>
              <a:t>Partner of the Hungarian Olympic Committee since 2015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Member of the Medical board of Hungarian Karate Association since 2015</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Leader of the Primus Labor Private Medical Clinic since 2013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Working as a Family Doctor 1999 – 2012</a:t>
            </a:r>
            <a:endParaRPr dirty="0"/>
          </a:p>
          <a:p>
            <a:pPr marL="228600" lvl="0" indent="-120650" algn="l" rtl="0">
              <a:lnSpc>
                <a:spcPct val="90000"/>
              </a:lnSpc>
              <a:spcBef>
                <a:spcPts val="1000"/>
              </a:spcBef>
              <a:spcAft>
                <a:spcPts val="0"/>
              </a:spcAft>
              <a:buClr>
                <a:schemeClr val="dk1"/>
              </a:buClr>
              <a:buSzPts val="1700"/>
              <a:buNone/>
            </a:pPr>
            <a:endParaRPr sz="1700" dirty="0"/>
          </a:p>
        </p:txBody>
      </p:sp>
      <p:sp>
        <p:nvSpPr>
          <p:cNvPr id="137" name="Google Shape;137;p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8" name="Google Shape;138;p5"/>
          <p:cNvSpPr txBox="1"/>
          <p:nvPr/>
        </p:nvSpPr>
        <p:spPr>
          <a:xfrm>
            <a:off x="1982128" y="6453058"/>
            <a:ext cx="83082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6"/>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6"/>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Times New Roman"/>
              <a:buNone/>
            </a:pPr>
            <a:r>
              <a:rPr lang="en-US" b="0" i="0" u="none" strike="noStrike">
                <a:solidFill>
                  <a:srgbClr val="000000"/>
                </a:solidFill>
                <a:latin typeface="Times New Roman"/>
                <a:ea typeface="Times New Roman"/>
                <a:cs typeface="Times New Roman"/>
                <a:sym typeface="Times New Roman"/>
              </a:rPr>
              <a:t>CSISZTU ZSUZSA </a:t>
            </a:r>
            <a:endParaRPr>
              <a:latin typeface="Times New Roman"/>
              <a:ea typeface="Times New Roman"/>
              <a:cs typeface="Times New Roman"/>
              <a:sym typeface="Times New Roman"/>
            </a:endParaRPr>
          </a:p>
        </p:txBody>
      </p:sp>
      <p:sp>
        <p:nvSpPr>
          <p:cNvPr id="146" name="Google Shape;146;p6"/>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7" name="Google Shape;147;p6"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48" name="Google Shape;148;p6"/>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6"/>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Television - Presenter, Anchor, Editor, Journalist and Sports Lawyer, Sport-diplomat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Giro d’Italia Grande Partenza, (Road-Cycling World -Tour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FINA (Swimming and Waters poets World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 2022 Vice-President of the Hungarian Sports Journalists’ Association</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Member of the Hungarian Olympic Committee </a:t>
            </a:r>
            <a:br>
              <a:rPr lang="en-US" sz="1800" b="0" i="0" u="none" strike="noStrike">
                <a:solidFill>
                  <a:srgbClr val="000000"/>
                </a:solidFill>
                <a:latin typeface="Times New Roman"/>
                <a:ea typeface="Times New Roman"/>
                <a:cs typeface="Times New Roman"/>
                <a:sym typeface="Times New Roman"/>
              </a:rPr>
            </a:br>
            <a:r>
              <a:rPr lang="en-US" sz="1800" b="0" i="0" u="none" strike="noStrike">
                <a:solidFill>
                  <a:srgbClr val="000000"/>
                </a:solidFill>
                <a:latin typeface="Times New Roman"/>
                <a:ea typeface="Times New Roman"/>
                <a:cs typeface="Times New Roman"/>
                <a:sym typeface="Times New Roman"/>
              </a:rPr>
              <a:t>Member of the Advisory Board of the Hungarian Olympic Academy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Newly Elected Vice-President of the International Sports Journalists Association, the first female ever in the field from her homeland, and third globally since 1924 (AIPS)</a:t>
            </a:r>
            <a:endParaRPr/>
          </a:p>
          <a:p>
            <a:pPr marL="228600" lvl="0" indent="-120650" algn="l" rtl="0">
              <a:lnSpc>
                <a:spcPct val="90000"/>
              </a:lnSpc>
              <a:spcBef>
                <a:spcPts val="0"/>
              </a:spcBef>
              <a:spcAft>
                <a:spcPts val="0"/>
              </a:spcAft>
              <a:buClr>
                <a:schemeClr val="dk1"/>
              </a:buClr>
              <a:buSzPts val="1700"/>
              <a:buNone/>
            </a:pPr>
            <a:endParaRPr sz="1700"/>
          </a:p>
        </p:txBody>
      </p:sp>
      <p:sp>
        <p:nvSpPr>
          <p:cNvPr id="150" name="Google Shape;150;p6"/>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51" name="Google Shape;151;p6"/>
          <p:cNvSpPr txBox="1"/>
          <p:nvPr/>
        </p:nvSpPr>
        <p:spPr>
          <a:xfrm>
            <a:off x="2272179" y="6453058"/>
            <a:ext cx="77281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7"/>
          <p:cNvSpPr/>
          <p:nvPr/>
        </p:nvSpPr>
        <p:spPr>
          <a:xfrm>
            <a:off x="7349071" y="3267456"/>
            <a:ext cx="5172111" cy="34058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7"/>
          <p:cNvSpPr txBox="1">
            <a:spLocks noGrp="1"/>
          </p:cNvSpPr>
          <p:nvPr>
            <p:ph type="title"/>
          </p:nvPr>
        </p:nvSpPr>
        <p:spPr>
          <a:xfrm>
            <a:off x="1163522" y="888639"/>
            <a:ext cx="4873892" cy="1494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Times New Roman"/>
              <a:buNone/>
            </a:pPr>
            <a:r>
              <a:rPr lang="en-US" dirty="0">
                <a:latin typeface="Arial"/>
                <a:ea typeface="Arial"/>
                <a:cs typeface="Arial"/>
                <a:sym typeface="Arial"/>
              </a:rPr>
              <a:t>What is Hypertension? </a:t>
            </a:r>
            <a:br>
              <a:rPr lang="en-US" sz="3400" dirty="0">
                <a:latin typeface="Arial"/>
                <a:ea typeface="Arial"/>
                <a:cs typeface="Arial"/>
                <a:sym typeface="Arial"/>
              </a:rPr>
            </a:br>
            <a:endParaRPr sz="3400" dirty="0">
              <a:latin typeface="Arial"/>
              <a:ea typeface="Arial"/>
              <a:cs typeface="Arial"/>
              <a:sym typeface="Arial"/>
            </a:endParaRPr>
          </a:p>
        </p:txBody>
      </p:sp>
      <p:grpSp>
        <p:nvGrpSpPr>
          <p:cNvPr id="158" name="Google Shape;158;p7"/>
          <p:cNvGrpSpPr/>
          <p:nvPr/>
        </p:nvGrpSpPr>
        <p:grpSpPr>
          <a:xfrm>
            <a:off x="0" y="0"/>
            <a:ext cx="885825" cy="6858000"/>
            <a:chOff x="0" y="0"/>
            <a:chExt cx="885825" cy="6858000"/>
          </a:xfrm>
        </p:grpSpPr>
        <p:sp>
          <p:nvSpPr>
            <p:cNvPr id="159" name="Google Shape;159;p7"/>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60" name="Google Shape;160;p7"/>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1" name="Google Shape;161;p7"/>
          <p:cNvSpPr txBox="1">
            <a:spLocks noGrp="1"/>
          </p:cNvSpPr>
          <p:nvPr>
            <p:ph type="body" idx="1"/>
          </p:nvPr>
        </p:nvSpPr>
        <p:spPr>
          <a:xfrm>
            <a:off x="1163523" y="2163368"/>
            <a:ext cx="4349498" cy="4262919"/>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000"/>
              <a:buNone/>
            </a:pPr>
            <a:r>
              <a:rPr lang="en-US" sz="2400" dirty="0">
                <a:solidFill>
                  <a:schemeClr val="dk1"/>
                </a:solidFill>
                <a:latin typeface="Times New Roman"/>
                <a:ea typeface="Times New Roman"/>
                <a:cs typeface="Times New Roman"/>
                <a:sym typeface="Times New Roman"/>
              </a:rPr>
              <a:t>High blood pressure is a common condition that affects the body’s arteries. It’s also called hypertension. If you have high blood pressur</a:t>
            </a:r>
            <a:r>
              <a:rPr lang="en-US" sz="2400" dirty="0">
                <a:latin typeface="Times New Roman"/>
                <a:ea typeface="Times New Roman"/>
                <a:cs typeface="Times New Roman"/>
                <a:sym typeface="Times New Roman"/>
              </a:rPr>
              <a:t>e, the force of blood</a:t>
            </a:r>
            <a:r>
              <a:rPr lang="en-US" sz="2400" dirty="0">
                <a:solidFill>
                  <a:schemeClr val="dk1"/>
                </a:solidFill>
                <a:latin typeface="Times New Roman"/>
                <a:ea typeface="Times New Roman"/>
                <a:cs typeface="Times New Roman"/>
                <a:sym typeface="Times New Roman"/>
              </a:rPr>
              <a:t> pushing against the artery walls is consistently too high. The heart must work harder to pump blood.  </a:t>
            </a:r>
            <a:br>
              <a:rPr lang="en-US" sz="2400" dirty="0">
                <a:solidFill>
                  <a:schemeClr val="dk1"/>
                </a:solidFill>
                <a:latin typeface="Times New Roman"/>
                <a:ea typeface="Times New Roman"/>
                <a:cs typeface="Times New Roman"/>
                <a:sym typeface="Times New Roman"/>
              </a:rPr>
            </a:br>
            <a:br>
              <a:rPr lang="en-US" sz="2400" dirty="0">
                <a:solidFill>
                  <a:schemeClr val="dk1"/>
                </a:solidFill>
                <a:latin typeface="Times New Roman"/>
                <a:ea typeface="Times New Roman"/>
                <a:cs typeface="Times New Roman"/>
                <a:sym typeface="Times New Roman"/>
              </a:rPr>
            </a:br>
            <a:r>
              <a:rPr lang="en-US" sz="2400" dirty="0">
                <a:latin typeface="Times New Roman"/>
                <a:ea typeface="Times New Roman"/>
                <a:cs typeface="Times New Roman"/>
                <a:sym typeface="Times New Roman"/>
              </a:rPr>
              <a:t>Blood pressure is measured in millimeters of mercury (mm Hg). In general, hypertension is a blood pressure reading of 130/80 mm Hg or higher. </a:t>
            </a:r>
            <a:r>
              <a:rPr lang="en-US" sz="2400" dirty="0">
                <a:solidFill>
                  <a:schemeClr val="dk1"/>
                </a:solidFill>
                <a:latin typeface="Times New Roman"/>
                <a:ea typeface="Times New Roman"/>
                <a:cs typeface="Times New Roman"/>
                <a:sym typeface="Times New Roman"/>
              </a:rPr>
              <a:t> </a:t>
            </a:r>
          </a:p>
          <a:p>
            <a:pPr marL="0" lvl="0" indent="0" algn="l" rtl="0">
              <a:lnSpc>
                <a:spcPct val="90000"/>
              </a:lnSpc>
              <a:spcBef>
                <a:spcPts val="0"/>
              </a:spcBef>
              <a:spcAft>
                <a:spcPts val="0"/>
              </a:spcAft>
              <a:buClr>
                <a:schemeClr val="dk1"/>
              </a:buClr>
              <a:buSzPts val="2000"/>
              <a:buNone/>
            </a:pPr>
            <a:endParaRPr lang="en-US" sz="1800" dirty="0">
              <a:latin typeface="Times New Roman"/>
              <a:ea typeface="Times New Roman"/>
              <a:cs typeface="Times New Roman"/>
              <a:sym typeface="Times New Roman"/>
            </a:endParaRPr>
          </a:p>
        </p:txBody>
      </p:sp>
      <p:sp>
        <p:nvSpPr>
          <p:cNvPr id="162" name="Google Shape;162;p7"/>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7"/>
          <p:cNvSpPr txBox="1"/>
          <p:nvPr/>
        </p:nvSpPr>
        <p:spPr>
          <a:xfrm>
            <a:off x="1444303" y="3517290"/>
            <a:ext cx="60985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7"/>
          <p:cNvSpPr txBox="1"/>
          <p:nvPr/>
        </p:nvSpPr>
        <p:spPr>
          <a:xfrm>
            <a:off x="1765751" y="663162"/>
            <a:ext cx="60985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7"/>
          <p:cNvSpPr/>
          <p:nvPr/>
        </p:nvSpPr>
        <p:spPr>
          <a:xfrm rot="10800000" flipH="1">
            <a:off x="1050232" y="6355291"/>
            <a:ext cx="11141767" cy="502709"/>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66" name="Google Shape;166;p7"/>
          <p:cNvSpPr txBox="1"/>
          <p:nvPr/>
        </p:nvSpPr>
        <p:spPr>
          <a:xfrm>
            <a:off x="2999574" y="6399014"/>
            <a:ext cx="92746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
        <p:nvSpPr>
          <p:cNvPr id="2" name="AutoShape 2" descr="High Blood Pressure and Vascular Disease — Vascular Cures">
            <a:extLst>
              <a:ext uri="{FF2B5EF4-FFF2-40B4-BE49-F238E27FC236}">
                <a16:creationId xmlns:a16="http://schemas.microsoft.com/office/drawing/2014/main" id="{AFFD30C6-C7FC-34D2-DEB3-34EF7F331E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4" descr="High Blood Pressure and Vascular Disease — Vascular Cures">
            <a:extLst>
              <a:ext uri="{FF2B5EF4-FFF2-40B4-BE49-F238E27FC236}">
                <a16:creationId xmlns:a16="http://schemas.microsoft.com/office/drawing/2014/main" id="{AC479CC5-5D8B-E614-8E13-545A04712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5180" y="1430110"/>
            <a:ext cx="4873892" cy="48738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1050232" y="334779"/>
            <a:ext cx="10515600" cy="8844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400"/>
              <a:buFont typeface="Times New Roman"/>
              <a:buNone/>
            </a:pPr>
            <a:r>
              <a:rPr lang="en-US" dirty="0">
                <a:latin typeface="+mj-lt"/>
              </a:rPr>
              <a:t>The 4 General Types of Blood Pressures</a:t>
            </a:r>
            <a:endParaRPr dirty="0">
              <a:latin typeface="+mj-lt"/>
            </a:endParaRPr>
          </a:p>
        </p:txBody>
      </p:sp>
      <p:sp>
        <p:nvSpPr>
          <p:cNvPr id="236" name="Google Shape;236;p12"/>
          <p:cNvSpPr txBox="1">
            <a:spLocks noGrp="1"/>
          </p:cNvSpPr>
          <p:nvPr>
            <p:ph type="body" idx="1"/>
          </p:nvPr>
        </p:nvSpPr>
        <p:spPr>
          <a:xfrm>
            <a:off x="1187471" y="1087071"/>
            <a:ext cx="4578329" cy="4997206"/>
          </a:xfrm>
          <a:prstGeom prst="rect">
            <a:avLst/>
          </a:prstGeom>
          <a:noFill/>
          <a:ln>
            <a:noFill/>
          </a:ln>
        </p:spPr>
        <p:txBody>
          <a:bodyPr spcFirstLastPara="1" wrap="square" lIns="91425" tIns="45700" rIns="91425" bIns="45700" anchor="t" anchorCtr="0">
            <a:noAutofit/>
          </a:bodyPr>
          <a:lstStyle/>
          <a:p>
            <a:pPr marL="0" indent="0">
              <a:spcBef>
                <a:spcPts val="0"/>
              </a:spcBef>
              <a:buSzPts val="1500"/>
              <a:buNone/>
            </a:pPr>
            <a:r>
              <a:rPr lang="en-US" sz="1800" dirty="0">
                <a:solidFill>
                  <a:schemeClr val="dk1"/>
                </a:solidFill>
                <a:latin typeface="Times New Roman" panose="02020603050405020304" pitchFamily="18" charset="0"/>
                <a:cs typeface="Times New Roman" panose="02020603050405020304" pitchFamily="18" charset="0"/>
                <a:sym typeface="Calibri"/>
              </a:rPr>
              <a:t>The American College of Cardiology and the American Heart Association divides blood pressure into four general categories. Ideal blood pressure is categorized as normal. </a:t>
            </a:r>
          </a:p>
          <a:p>
            <a:pPr marL="0" indent="0">
              <a:spcBef>
                <a:spcPts val="0"/>
              </a:spcBef>
              <a:buSzPts val="1500"/>
              <a:buNone/>
            </a:pPr>
            <a:endParaRPr lang="en-US" sz="1800" dirty="0">
              <a:solidFill>
                <a:schemeClr val="dk1"/>
              </a:solidFill>
              <a:latin typeface="Times New Roman" panose="02020603050405020304" pitchFamily="18" charset="0"/>
              <a:cs typeface="Times New Roman" panose="02020603050405020304" pitchFamily="18" charset="0"/>
              <a:sym typeface="Calibri"/>
            </a:endParaRPr>
          </a:p>
          <a:p>
            <a:pPr marL="285750" indent="-285750">
              <a:spcBef>
                <a:spcPts val="0"/>
              </a:spcBef>
              <a:buSzPts val="1500"/>
            </a:pPr>
            <a:r>
              <a:rPr lang="en-US" sz="1800" b="1" dirty="0">
                <a:latin typeface="Times New Roman" panose="02020603050405020304" pitchFamily="18" charset="0"/>
                <a:cs typeface="Times New Roman" panose="02020603050405020304" pitchFamily="18" charset="0"/>
              </a:rPr>
              <a:t>Normal Blood Pressure </a:t>
            </a:r>
            <a:r>
              <a:rPr lang="en-US" sz="1800" dirty="0">
                <a:latin typeface="Times New Roman" panose="02020603050405020304" pitchFamily="18" charset="0"/>
                <a:cs typeface="Times New Roman" panose="02020603050405020304" pitchFamily="18" charset="0"/>
              </a:rPr>
              <a:t>– Blood pressure is 120/80 mm Hg or lower </a:t>
            </a:r>
          </a:p>
          <a:p>
            <a:pPr marL="285750" indent="-285750">
              <a:spcBef>
                <a:spcPts val="0"/>
              </a:spcBef>
              <a:buSzPts val="1500"/>
            </a:pPr>
            <a:r>
              <a:rPr lang="en-US" sz="1800" b="1" dirty="0">
                <a:latin typeface="Times New Roman" panose="02020603050405020304" pitchFamily="18" charset="0"/>
                <a:cs typeface="Times New Roman" panose="02020603050405020304" pitchFamily="18" charset="0"/>
              </a:rPr>
              <a:t>Elevated Blood Pressure- </a:t>
            </a:r>
            <a:r>
              <a:rPr lang="en-US" sz="1800" dirty="0">
                <a:latin typeface="Times New Roman" panose="02020603050405020304" pitchFamily="18" charset="0"/>
                <a:cs typeface="Times New Roman" panose="02020603050405020304" pitchFamily="18" charset="0"/>
              </a:rPr>
              <a:t>The top number ranges from 120 to 129 mm Hg, and the bottom number is below, not above 80 mm Hg </a:t>
            </a:r>
          </a:p>
          <a:p>
            <a:pPr marL="285750" indent="-285750">
              <a:spcBef>
                <a:spcPts val="0"/>
              </a:spcBef>
              <a:buSzPts val="1500"/>
            </a:pPr>
            <a:r>
              <a:rPr lang="en-US" sz="1800" b="1" dirty="0">
                <a:latin typeface="Times New Roman" panose="02020603050405020304" pitchFamily="18" charset="0"/>
                <a:cs typeface="Times New Roman" panose="02020603050405020304" pitchFamily="18" charset="0"/>
              </a:rPr>
              <a:t>Stage 1 Hypertension- </a:t>
            </a:r>
            <a:r>
              <a:rPr lang="en-US" sz="1800" dirty="0">
                <a:latin typeface="Times New Roman" panose="02020603050405020304" pitchFamily="18" charset="0"/>
                <a:cs typeface="Times New Roman" panose="02020603050405020304" pitchFamily="18" charset="0"/>
              </a:rPr>
              <a:t>The top number ranges from 130 to 139 mm Hg, or the bottom number is between 80 to 89 mm Hg </a:t>
            </a:r>
          </a:p>
          <a:p>
            <a:pPr marL="285750" indent="-285750">
              <a:spcBef>
                <a:spcPts val="0"/>
              </a:spcBef>
              <a:buSzPts val="1500"/>
            </a:pPr>
            <a:r>
              <a:rPr lang="en-US" sz="1800" b="1" dirty="0">
                <a:latin typeface="Times New Roman" panose="02020603050405020304" pitchFamily="18" charset="0"/>
                <a:cs typeface="Times New Roman" panose="02020603050405020304" pitchFamily="18" charset="0"/>
              </a:rPr>
              <a:t>Stage 2 Hypertension- </a:t>
            </a:r>
            <a:r>
              <a:rPr lang="en-US" sz="1800" dirty="0">
                <a:latin typeface="Times New Roman" panose="02020603050405020304" pitchFamily="18" charset="0"/>
                <a:cs typeface="Times New Roman" panose="02020603050405020304" pitchFamily="18" charset="0"/>
              </a:rPr>
              <a:t>The top number is 140 mm Hg or higher, or the bottom number is 90 mm Hg or higher </a:t>
            </a:r>
            <a:endParaRPr dirty="0"/>
          </a:p>
        </p:txBody>
      </p:sp>
      <p:sp>
        <p:nvSpPr>
          <p:cNvPr id="237" name="Google Shape;237;p12"/>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9" name="Google Shape;239;p12"/>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2050" name="Picture 2" descr="Reading the new blood pressure guidelines - Harvard Health">
            <a:extLst>
              <a:ext uri="{FF2B5EF4-FFF2-40B4-BE49-F238E27FC236}">
                <a16:creationId xmlns:a16="http://schemas.microsoft.com/office/drawing/2014/main" id="{08B46C36-4441-5B73-D251-843763712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0" y="1688001"/>
            <a:ext cx="6426199" cy="3927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xfrm>
            <a:off x="1090246" y="428563"/>
            <a:ext cx="10515600" cy="1029079"/>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29411"/>
              <a:buFont typeface="Times New Roman"/>
              <a:buNone/>
            </a:pPr>
            <a:r>
              <a:rPr lang="en-US" dirty="0">
                <a:latin typeface="+mj-lt"/>
                <a:ea typeface="Times New Roman"/>
                <a:cs typeface="Times New Roman"/>
                <a:sym typeface="Times New Roman"/>
              </a:rPr>
              <a:t>What are the symptoms of </a:t>
            </a:r>
            <a:br>
              <a:rPr lang="en-US" dirty="0">
                <a:latin typeface="+mj-lt"/>
                <a:ea typeface="Times New Roman"/>
                <a:cs typeface="Times New Roman"/>
                <a:sym typeface="Times New Roman"/>
              </a:rPr>
            </a:br>
            <a:r>
              <a:rPr lang="en-US" dirty="0">
                <a:latin typeface="+mj-lt"/>
                <a:ea typeface="Times New Roman"/>
                <a:cs typeface="Times New Roman"/>
                <a:sym typeface="Times New Roman"/>
              </a:rPr>
              <a:t>Hypertension? </a:t>
            </a:r>
            <a:br>
              <a:rPr lang="en-US" sz="3400" dirty="0">
                <a:latin typeface="Arial"/>
                <a:ea typeface="Arial"/>
                <a:cs typeface="Arial"/>
                <a:sym typeface="Arial"/>
              </a:rPr>
            </a:br>
            <a:endParaRPr sz="3400" dirty="0">
              <a:latin typeface="Arial"/>
              <a:ea typeface="Arial"/>
              <a:cs typeface="Arial"/>
              <a:sym typeface="Arial"/>
            </a:endParaRPr>
          </a:p>
        </p:txBody>
      </p:sp>
      <p:sp>
        <p:nvSpPr>
          <p:cNvPr id="193" name="Google Shape;193;p9"/>
          <p:cNvSpPr txBox="1">
            <a:spLocks noGrp="1"/>
          </p:cNvSpPr>
          <p:nvPr>
            <p:ph type="body" idx="1"/>
          </p:nvPr>
        </p:nvSpPr>
        <p:spPr>
          <a:xfrm>
            <a:off x="1215214" y="1780558"/>
            <a:ext cx="5181600" cy="4351338"/>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dk1"/>
              </a:buClr>
              <a:buSzPct val="100000"/>
              <a:buNone/>
            </a:pPr>
            <a:r>
              <a:rPr lang="en-US" dirty="0">
                <a:latin typeface="Times New Roman" panose="02020603050405020304" pitchFamily="18" charset="0"/>
                <a:cs typeface="Times New Roman" panose="02020603050405020304" pitchFamily="18" charset="0"/>
              </a:rPr>
              <a:t>Most people with high blood pressure have no symptoms, even if blood pressure readings reach dangerously high levels. You can have high blood pressure for years without any symptoms. </a:t>
            </a:r>
          </a:p>
          <a:p>
            <a:pPr marL="0" lvl="0" indent="0" algn="l" rtl="0">
              <a:lnSpc>
                <a:spcPct val="90000"/>
              </a:lnSpc>
              <a:spcBef>
                <a:spcPts val="0"/>
              </a:spcBef>
              <a:spcAft>
                <a:spcPts val="0"/>
              </a:spcAft>
              <a:buClr>
                <a:schemeClr val="dk1"/>
              </a:buClr>
              <a:buSzPct val="100000"/>
              <a:buNone/>
            </a:pPr>
            <a:endParaRPr lang="en-US" dirty="0">
              <a:latin typeface="Times New Roman" panose="02020603050405020304" pitchFamily="18" charset="0"/>
              <a:cs typeface="Times New Roman" panose="02020603050405020304" pitchFamily="18" charset="0"/>
            </a:endParaRPr>
          </a:p>
          <a:p>
            <a:pPr marL="0" lvl="0" indent="0" algn="l" rtl="0">
              <a:lnSpc>
                <a:spcPct val="90000"/>
              </a:lnSpc>
              <a:spcBef>
                <a:spcPts val="0"/>
              </a:spcBef>
              <a:spcAft>
                <a:spcPts val="0"/>
              </a:spcAft>
              <a:buClr>
                <a:schemeClr val="dk1"/>
              </a:buClr>
              <a:buSzPct val="100000"/>
              <a:buNone/>
            </a:pPr>
            <a:r>
              <a:rPr lang="en-US" dirty="0">
                <a:latin typeface="Times New Roman" panose="02020603050405020304" pitchFamily="18" charset="0"/>
                <a:cs typeface="Times New Roman" panose="02020603050405020304" pitchFamily="18" charset="0"/>
              </a:rPr>
              <a:t>Individuals with high blood pressure may have: </a:t>
            </a:r>
          </a:p>
          <a:p>
            <a:pPr indent="-457200">
              <a:spcBef>
                <a:spcPts val="0"/>
              </a:spcBef>
              <a:buSzPct val="100000"/>
            </a:pPr>
            <a:r>
              <a:rPr lang="en-US" dirty="0">
                <a:latin typeface="Times New Roman" panose="02020603050405020304" pitchFamily="18" charset="0"/>
                <a:cs typeface="Times New Roman" panose="02020603050405020304" pitchFamily="18" charset="0"/>
              </a:rPr>
              <a:t>Headaches </a:t>
            </a:r>
          </a:p>
          <a:p>
            <a:pPr indent="-457200">
              <a:spcBef>
                <a:spcPts val="0"/>
              </a:spcBef>
              <a:buSzPct val="100000"/>
            </a:pPr>
            <a:r>
              <a:rPr lang="en-US" dirty="0">
                <a:latin typeface="Times New Roman" panose="02020603050405020304" pitchFamily="18" charset="0"/>
                <a:cs typeface="Times New Roman" panose="02020603050405020304" pitchFamily="18" charset="0"/>
              </a:rPr>
              <a:t>Shortness of Breath </a:t>
            </a:r>
          </a:p>
          <a:p>
            <a:pPr indent="-457200">
              <a:spcBef>
                <a:spcPts val="0"/>
              </a:spcBef>
              <a:buSzPct val="100000"/>
            </a:pPr>
            <a:r>
              <a:rPr lang="en-US" dirty="0">
                <a:latin typeface="Times New Roman" panose="02020603050405020304" pitchFamily="18" charset="0"/>
                <a:cs typeface="Times New Roman" panose="02020603050405020304" pitchFamily="18" charset="0"/>
              </a:rPr>
              <a:t>Nosebleeds</a:t>
            </a:r>
          </a:p>
          <a:p>
            <a:pPr marL="0" indent="0">
              <a:spcBef>
                <a:spcPts val="0"/>
              </a:spcBef>
              <a:buSzPct val="100000"/>
              <a:buNone/>
            </a:pPr>
            <a:endParaRPr lang="en-US" dirty="0">
              <a:latin typeface="Times New Roman" panose="02020603050405020304" pitchFamily="18" charset="0"/>
              <a:cs typeface="Times New Roman" panose="02020603050405020304" pitchFamily="18" charset="0"/>
            </a:endParaRPr>
          </a:p>
          <a:p>
            <a:pPr marL="0" indent="0">
              <a:spcBef>
                <a:spcPts val="0"/>
              </a:spcBef>
              <a:buSzPct val="100000"/>
              <a:buNone/>
            </a:pPr>
            <a:r>
              <a:rPr lang="en-US" dirty="0">
                <a:latin typeface="Times New Roman" panose="02020603050405020304" pitchFamily="18" charset="0"/>
                <a:cs typeface="Times New Roman" panose="02020603050405020304" pitchFamily="18" charset="0"/>
              </a:rPr>
              <a:t>These symptoms are not specific. They usually do not occur until high blood pressure has reached a severe or life-threatening stage. </a:t>
            </a:r>
            <a:endParaRPr dirty="0">
              <a:latin typeface="Times New Roman" panose="02020603050405020304" pitchFamily="18" charset="0"/>
              <a:cs typeface="Times New Roman" panose="02020603050405020304" pitchFamily="18" charset="0"/>
            </a:endParaRPr>
          </a:p>
        </p:txBody>
      </p:sp>
      <p:sp>
        <p:nvSpPr>
          <p:cNvPr id="194" name="Google Shape;194;p9"/>
          <p:cNvSpPr txBox="1">
            <a:spLocks noGrp="1"/>
          </p:cNvSpPr>
          <p:nvPr>
            <p:ph type="body" idx="2"/>
          </p:nvPr>
        </p:nvSpPr>
        <p:spPr>
          <a:xfrm>
            <a:off x="10954278" y="1501363"/>
            <a:ext cx="4429817" cy="3621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endParaRPr dirty="0"/>
          </a:p>
        </p:txBody>
      </p:sp>
      <p:sp>
        <p:nvSpPr>
          <p:cNvPr id="195" name="Google Shape;195;p9"/>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9"/>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7" name="Google Shape;197;p9"/>
          <p:cNvSpPr txBox="1"/>
          <p:nvPr/>
        </p:nvSpPr>
        <p:spPr>
          <a:xfrm>
            <a:off x="2682663" y="6444519"/>
            <a:ext cx="7876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074" name="Picture 2" descr="Hypertension: Symptoms, Complications, When to Get Help">
            <a:extLst>
              <a:ext uri="{FF2B5EF4-FFF2-40B4-BE49-F238E27FC236}">
                <a16:creationId xmlns:a16="http://schemas.microsoft.com/office/drawing/2014/main" id="{8AB2CBD7-1B7C-4783-FB72-FA148C106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428"/>
            <a:ext cx="4571999" cy="6400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TotalTime>
  <Words>3069</Words>
  <Application>Microsoft Macintosh PowerPoint</Application>
  <PresentationFormat>Widescreen</PresentationFormat>
  <Paragraphs>204</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Cambria</vt:lpstr>
      <vt:lpstr>Times New Roman</vt:lpstr>
      <vt:lpstr>Goudy Old Style</vt:lpstr>
      <vt:lpstr>Calibri</vt:lpstr>
      <vt:lpstr>Sorts Mill Goudy</vt:lpstr>
      <vt:lpstr>Lustria</vt:lpstr>
      <vt:lpstr>Merriweather</vt:lpstr>
      <vt:lpstr>Office Theme</vt:lpstr>
      <vt:lpstr>   We will get started shortly.</vt:lpstr>
      <vt:lpstr>ISNS  CASE STUDY</vt:lpstr>
      <vt:lpstr>Medical Disclaimer  </vt:lpstr>
      <vt:lpstr>PowerPoint Presentation</vt:lpstr>
      <vt:lpstr>DR. NORBERT KETSKÉS, MD </vt:lpstr>
      <vt:lpstr>CSISZTU ZSUZSA </vt:lpstr>
      <vt:lpstr>What is Hypertension?  </vt:lpstr>
      <vt:lpstr>The 4 General Types of Blood Pressures</vt:lpstr>
      <vt:lpstr>What are the symptoms of  Hypertension?  </vt:lpstr>
      <vt:lpstr>Causes of Hypertension </vt:lpstr>
      <vt:lpstr>Risk Factors for Hypertension </vt:lpstr>
      <vt:lpstr>Complications caused by Hypertension </vt:lpstr>
      <vt:lpstr>Complications caused by Hypertension  </vt:lpstr>
      <vt:lpstr>CASE STUDY</vt:lpstr>
      <vt:lpstr>Conventional Treatment       </vt:lpstr>
      <vt:lpstr>Method </vt:lpstr>
      <vt:lpstr>Additional Treatment </vt:lpstr>
      <vt:lpstr>Results </vt:lpstr>
      <vt:lpstr>Research Studies </vt:lpstr>
      <vt:lpstr>  The effect of Curcumin/Turmeric on blood pressure modulation: A systematic review and meta-analysis Amir Hadi, Makan Pourmasoumi, Ehsan Ghaedi, Amirohossein Sahebkar </vt:lpstr>
      <vt:lpstr> Effects of vitamin C supplementation on Blood pressure: a meta-analysis of randomized controlled trials  Stephen P Juraschek, Eliseo Gullar, Lawrence J Appel, and Edgar R Miller, III </vt:lpstr>
      <vt:lpstr> The Role of Magnesium in Hypertension and Cardiovascular Disease  Mark Houston, MD, MS  </vt:lpstr>
      <vt:lpstr>References </vt:lpstr>
      <vt:lpstr>Thank You for  Joining Us  This Week!!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get started shortly.</dc:title>
  <dc:creator>Tyger  Fenton</dc:creator>
  <cp:lastModifiedBy>Tyger Fenton</cp:lastModifiedBy>
  <cp:revision>23</cp:revision>
  <dcterms:created xsi:type="dcterms:W3CDTF">2023-01-23T20:49:56Z</dcterms:created>
  <dcterms:modified xsi:type="dcterms:W3CDTF">2023-05-04T15:12:38Z</dcterms:modified>
</cp:coreProperties>
</file>